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6" r:id="rId1"/>
  </p:sldMasterIdLst>
  <p:notesMasterIdLst>
    <p:notesMasterId r:id="rId18"/>
  </p:notesMasterIdLst>
  <p:sldIdLst>
    <p:sldId id="285" r:id="rId2"/>
    <p:sldId id="286" r:id="rId3"/>
    <p:sldId id="261" r:id="rId4"/>
    <p:sldId id="268" r:id="rId5"/>
    <p:sldId id="269" r:id="rId6"/>
    <p:sldId id="270" r:id="rId7"/>
    <p:sldId id="271" r:id="rId8"/>
    <p:sldId id="272" r:id="rId9"/>
    <p:sldId id="273" r:id="rId10"/>
    <p:sldId id="263" r:id="rId11"/>
    <p:sldId id="264" r:id="rId12"/>
    <p:sldId id="265" r:id="rId13"/>
    <p:sldId id="266" r:id="rId14"/>
    <p:sldId id="267" r:id="rId15"/>
    <p:sldId id="287" r:id="rId16"/>
    <p:sldId id="28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907393"/>
    <a:srgbClr val="D1A4D7"/>
    <a:srgbClr val="F9C8FA"/>
    <a:srgbClr val="FFF7F5"/>
    <a:srgbClr val="FFF5E4"/>
    <a:srgbClr val="FFF7DE"/>
    <a:srgbClr val="FBFDF5"/>
    <a:srgbClr val="F8FCEC"/>
    <a:srgbClr val="FFEC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510" autoAdjust="0"/>
    <p:restoredTop sz="93482" autoAdjust="0"/>
  </p:normalViewPr>
  <p:slideViewPr>
    <p:cSldViewPr snapToGrid="0">
      <p:cViewPr varScale="1">
        <p:scale>
          <a:sx n="62" d="100"/>
          <a:sy n="62" d="100"/>
        </p:scale>
        <p:origin x="348"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C8AA794-67D3-E542-BAF2-7C6CD0347623}" type="doc">
      <dgm:prSet loTypeId="urn:microsoft.com/office/officeart/2008/layout/RadialCluster" loCatId="" qsTypeId="urn:microsoft.com/office/officeart/2005/8/quickstyle/simple1" qsCatId="simple" csTypeId="urn:microsoft.com/office/officeart/2005/8/colors/accent0_2" csCatId="mainScheme" phldr="1"/>
      <dgm:spPr/>
      <dgm:t>
        <a:bodyPr/>
        <a:lstStyle/>
        <a:p>
          <a:endParaRPr lang="en-GB"/>
        </a:p>
      </dgm:t>
    </dgm:pt>
    <dgm:pt modelId="{7094A516-D3F6-734F-965A-B3D31F69500E}">
      <dgm:prSet phldrT="[Text]"/>
      <dgm:spPr/>
      <dgm:t>
        <a:bodyPr/>
        <a:lstStyle/>
        <a:p>
          <a:r>
            <a:rPr lang="en-GB" dirty="0"/>
            <a:t>SLE DIAGNOSIS</a:t>
          </a:r>
        </a:p>
      </dgm:t>
    </dgm:pt>
    <dgm:pt modelId="{4B4B36AA-2BB8-0A4B-9674-CC20CB6DAF00}" type="parTrans" cxnId="{8B0FC7A9-1580-8640-AF87-E52DE36E56AB}">
      <dgm:prSet/>
      <dgm:spPr/>
      <dgm:t>
        <a:bodyPr/>
        <a:lstStyle/>
        <a:p>
          <a:endParaRPr lang="en-GB"/>
        </a:p>
      </dgm:t>
    </dgm:pt>
    <dgm:pt modelId="{D795FA9D-F671-954F-9D3D-0650E74AA4A3}" type="sibTrans" cxnId="{8B0FC7A9-1580-8640-AF87-E52DE36E56AB}">
      <dgm:prSet/>
      <dgm:spPr/>
      <dgm:t>
        <a:bodyPr/>
        <a:lstStyle/>
        <a:p>
          <a:endParaRPr lang="en-GB"/>
        </a:p>
      </dgm:t>
    </dgm:pt>
    <dgm:pt modelId="{759D8614-401A-D84D-8DC2-541C2431A688}">
      <dgm:prSet phldrT="[Text]"/>
      <dgm:spPr/>
      <dgm:t>
        <a:bodyPr/>
        <a:lstStyle/>
        <a:p>
          <a:r>
            <a:rPr lang="en-GB" dirty="0"/>
            <a:t>EXCLUDE MIMICKERS</a:t>
          </a:r>
        </a:p>
      </dgm:t>
    </dgm:pt>
    <dgm:pt modelId="{52BD238F-3613-F14E-8DCF-1BD3CD19DF4A}" type="parTrans" cxnId="{97327902-240C-084F-A65E-19ABEB7D55D0}">
      <dgm:prSet/>
      <dgm:spPr/>
      <dgm:t>
        <a:bodyPr/>
        <a:lstStyle/>
        <a:p>
          <a:endParaRPr lang="en-GB"/>
        </a:p>
      </dgm:t>
    </dgm:pt>
    <dgm:pt modelId="{36ED8377-0824-E547-A4A4-9A9C01EC3DEE}" type="sibTrans" cxnId="{97327902-240C-084F-A65E-19ABEB7D55D0}">
      <dgm:prSet/>
      <dgm:spPr/>
      <dgm:t>
        <a:bodyPr/>
        <a:lstStyle/>
        <a:p>
          <a:endParaRPr lang="en-GB"/>
        </a:p>
      </dgm:t>
    </dgm:pt>
    <dgm:pt modelId="{AEF86FA0-4451-D14F-B57E-3BDE1D4FD52A}">
      <dgm:prSet phldrT="[Text]"/>
      <dgm:spPr/>
      <dgm:t>
        <a:bodyPr/>
        <a:lstStyle/>
        <a:p>
          <a:r>
            <a:rPr lang="en-GB" dirty="0"/>
            <a:t>CLINICAL</a:t>
          </a:r>
        </a:p>
      </dgm:t>
    </dgm:pt>
    <dgm:pt modelId="{507DF162-5270-5A4F-8E15-70BADC641F62}" type="parTrans" cxnId="{484FA4E7-A299-3545-A262-3BD5EC2CB717}">
      <dgm:prSet/>
      <dgm:spPr/>
      <dgm:t>
        <a:bodyPr/>
        <a:lstStyle/>
        <a:p>
          <a:endParaRPr lang="en-GB"/>
        </a:p>
      </dgm:t>
    </dgm:pt>
    <dgm:pt modelId="{182A1E69-C365-CB45-AA35-21F0BA94F319}" type="sibTrans" cxnId="{484FA4E7-A299-3545-A262-3BD5EC2CB717}">
      <dgm:prSet/>
      <dgm:spPr/>
      <dgm:t>
        <a:bodyPr/>
        <a:lstStyle/>
        <a:p>
          <a:endParaRPr lang="en-GB"/>
        </a:p>
      </dgm:t>
    </dgm:pt>
    <dgm:pt modelId="{97310D62-F410-5149-9BDB-6601AD29DD03}">
      <dgm:prSet/>
      <dgm:spPr/>
      <dgm:t>
        <a:bodyPr/>
        <a:lstStyle/>
        <a:p>
          <a:r>
            <a:rPr lang="en-GB" dirty="0"/>
            <a:t>LAB TESTS</a:t>
          </a:r>
        </a:p>
      </dgm:t>
    </dgm:pt>
    <dgm:pt modelId="{04C73EF6-2F34-7F42-B116-3B03B42732DC}" type="parTrans" cxnId="{BE66E137-CA2C-9B4F-A7F1-8E33A09FDB57}">
      <dgm:prSet/>
      <dgm:spPr/>
      <dgm:t>
        <a:bodyPr/>
        <a:lstStyle/>
        <a:p>
          <a:endParaRPr lang="en-GB"/>
        </a:p>
      </dgm:t>
    </dgm:pt>
    <dgm:pt modelId="{0A2BA111-B3C9-8045-912C-F592E306705F}" type="sibTrans" cxnId="{BE66E137-CA2C-9B4F-A7F1-8E33A09FDB57}">
      <dgm:prSet/>
      <dgm:spPr/>
      <dgm:t>
        <a:bodyPr/>
        <a:lstStyle/>
        <a:p>
          <a:endParaRPr lang="en-GB"/>
        </a:p>
      </dgm:t>
    </dgm:pt>
    <dgm:pt modelId="{A527025C-B343-E54E-8433-CFF3DF589F3D}" type="pres">
      <dgm:prSet presAssocID="{9C8AA794-67D3-E542-BAF2-7C6CD0347623}" presName="Name0" presStyleCnt="0">
        <dgm:presLayoutVars>
          <dgm:chMax val="1"/>
          <dgm:chPref val="1"/>
          <dgm:dir/>
          <dgm:animOne val="branch"/>
          <dgm:animLvl val="lvl"/>
        </dgm:presLayoutVars>
      </dgm:prSet>
      <dgm:spPr/>
    </dgm:pt>
    <dgm:pt modelId="{956DEF87-4C07-3D4A-8AFF-DDDE611A2E97}" type="pres">
      <dgm:prSet presAssocID="{7094A516-D3F6-734F-965A-B3D31F69500E}" presName="singleCycle" presStyleCnt="0"/>
      <dgm:spPr/>
    </dgm:pt>
    <dgm:pt modelId="{4EA291DC-3C23-6F41-8A54-78F2ECFC2873}" type="pres">
      <dgm:prSet presAssocID="{7094A516-D3F6-734F-965A-B3D31F69500E}" presName="singleCenter" presStyleLbl="node1" presStyleIdx="0" presStyleCnt="4" custScaleX="124490" custScaleY="112424">
        <dgm:presLayoutVars>
          <dgm:chMax val="7"/>
          <dgm:chPref val="7"/>
        </dgm:presLayoutVars>
      </dgm:prSet>
      <dgm:spPr/>
    </dgm:pt>
    <dgm:pt modelId="{92015CFF-8BEF-194F-8DAB-85C67CCD2713}" type="pres">
      <dgm:prSet presAssocID="{52BD238F-3613-F14E-8DCF-1BD3CD19DF4A}" presName="Name56" presStyleLbl="parChTrans1D2" presStyleIdx="0" presStyleCnt="3"/>
      <dgm:spPr/>
    </dgm:pt>
    <dgm:pt modelId="{9EBEA24A-FAC1-CA40-BDC2-115FB2666C8C}" type="pres">
      <dgm:prSet presAssocID="{759D8614-401A-D84D-8DC2-541C2431A688}" presName="text0" presStyleLbl="node1" presStyleIdx="1" presStyleCnt="4" custScaleX="223034">
        <dgm:presLayoutVars>
          <dgm:bulletEnabled val="1"/>
        </dgm:presLayoutVars>
      </dgm:prSet>
      <dgm:spPr/>
    </dgm:pt>
    <dgm:pt modelId="{F3E843E6-28B1-CF47-97D0-F174EB236E22}" type="pres">
      <dgm:prSet presAssocID="{04C73EF6-2F34-7F42-B116-3B03B42732DC}" presName="Name56" presStyleLbl="parChTrans1D2" presStyleIdx="1" presStyleCnt="3"/>
      <dgm:spPr/>
    </dgm:pt>
    <dgm:pt modelId="{CFEFF96C-0E9D-3542-A516-D6FF599316AB}" type="pres">
      <dgm:prSet presAssocID="{97310D62-F410-5149-9BDB-6601AD29DD03}" presName="text0" presStyleLbl="node1" presStyleIdx="2" presStyleCnt="4" custScaleX="140940">
        <dgm:presLayoutVars>
          <dgm:bulletEnabled val="1"/>
        </dgm:presLayoutVars>
      </dgm:prSet>
      <dgm:spPr/>
    </dgm:pt>
    <dgm:pt modelId="{FCCBDEDE-3AFB-074D-A712-91979B76E2F1}" type="pres">
      <dgm:prSet presAssocID="{507DF162-5270-5A4F-8E15-70BADC641F62}" presName="Name56" presStyleLbl="parChTrans1D2" presStyleIdx="2" presStyleCnt="3"/>
      <dgm:spPr/>
    </dgm:pt>
    <dgm:pt modelId="{6B4D2CDF-74A1-4E45-A3D6-918695966300}" type="pres">
      <dgm:prSet presAssocID="{AEF86FA0-4451-D14F-B57E-3BDE1D4FD52A}" presName="text0" presStyleLbl="node1" presStyleIdx="3" presStyleCnt="4" custScaleX="137205" custScaleY="114608">
        <dgm:presLayoutVars>
          <dgm:bulletEnabled val="1"/>
        </dgm:presLayoutVars>
      </dgm:prSet>
      <dgm:spPr/>
    </dgm:pt>
  </dgm:ptLst>
  <dgm:cxnLst>
    <dgm:cxn modelId="{97327902-240C-084F-A65E-19ABEB7D55D0}" srcId="{7094A516-D3F6-734F-965A-B3D31F69500E}" destId="{759D8614-401A-D84D-8DC2-541C2431A688}" srcOrd="0" destOrd="0" parTransId="{52BD238F-3613-F14E-8DCF-1BD3CD19DF4A}" sibTransId="{36ED8377-0824-E547-A4A4-9A9C01EC3DEE}"/>
    <dgm:cxn modelId="{86743C16-4B36-0C43-B4FB-D4CC137753D7}" type="presOf" srcId="{507DF162-5270-5A4F-8E15-70BADC641F62}" destId="{FCCBDEDE-3AFB-074D-A712-91979B76E2F1}" srcOrd="0" destOrd="0" presId="urn:microsoft.com/office/officeart/2008/layout/RadialCluster"/>
    <dgm:cxn modelId="{BE66E137-CA2C-9B4F-A7F1-8E33A09FDB57}" srcId="{7094A516-D3F6-734F-965A-B3D31F69500E}" destId="{97310D62-F410-5149-9BDB-6601AD29DD03}" srcOrd="1" destOrd="0" parTransId="{04C73EF6-2F34-7F42-B116-3B03B42732DC}" sibTransId="{0A2BA111-B3C9-8045-912C-F592E306705F}"/>
    <dgm:cxn modelId="{700CC75B-7EE1-8340-9852-CABA3D30D8E4}" type="presOf" srcId="{97310D62-F410-5149-9BDB-6601AD29DD03}" destId="{CFEFF96C-0E9D-3542-A516-D6FF599316AB}" srcOrd="0" destOrd="0" presId="urn:microsoft.com/office/officeart/2008/layout/RadialCluster"/>
    <dgm:cxn modelId="{B225AC4B-737F-0342-BDB0-0143243D53E0}" type="presOf" srcId="{759D8614-401A-D84D-8DC2-541C2431A688}" destId="{9EBEA24A-FAC1-CA40-BDC2-115FB2666C8C}" srcOrd="0" destOrd="0" presId="urn:microsoft.com/office/officeart/2008/layout/RadialCluster"/>
    <dgm:cxn modelId="{A7E2A694-EEF0-B040-BD33-7A240EC51EB2}" type="presOf" srcId="{7094A516-D3F6-734F-965A-B3D31F69500E}" destId="{4EA291DC-3C23-6F41-8A54-78F2ECFC2873}" srcOrd="0" destOrd="0" presId="urn:microsoft.com/office/officeart/2008/layout/RadialCluster"/>
    <dgm:cxn modelId="{3670EFA6-584E-5940-AABA-9C8EBE681D42}" type="presOf" srcId="{04C73EF6-2F34-7F42-B116-3B03B42732DC}" destId="{F3E843E6-28B1-CF47-97D0-F174EB236E22}" srcOrd="0" destOrd="0" presId="urn:microsoft.com/office/officeart/2008/layout/RadialCluster"/>
    <dgm:cxn modelId="{8B0FC7A9-1580-8640-AF87-E52DE36E56AB}" srcId="{9C8AA794-67D3-E542-BAF2-7C6CD0347623}" destId="{7094A516-D3F6-734F-965A-B3D31F69500E}" srcOrd="0" destOrd="0" parTransId="{4B4B36AA-2BB8-0A4B-9674-CC20CB6DAF00}" sibTransId="{D795FA9D-F671-954F-9D3D-0650E74AA4A3}"/>
    <dgm:cxn modelId="{827D9AC2-15E6-7945-A021-AF38CD761039}" type="presOf" srcId="{52BD238F-3613-F14E-8DCF-1BD3CD19DF4A}" destId="{92015CFF-8BEF-194F-8DAB-85C67CCD2713}" srcOrd="0" destOrd="0" presId="urn:microsoft.com/office/officeart/2008/layout/RadialCluster"/>
    <dgm:cxn modelId="{1C5271D7-1E3D-104D-B205-9B00919012D4}" type="presOf" srcId="{9C8AA794-67D3-E542-BAF2-7C6CD0347623}" destId="{A527025C-B343-E54E-8433-CFF3DF589F3D}" srcOrd="0" destOrd="0" presId="urn:microsoft.com/office/officeart/2008/layout/RadialCluster"/>
    <dgm:cxn modelId="{2736A4DC-4091-864E-9AD9-8B11CB4032E5}" type="presOf" srcId="{AEF86FA0-4451-D14F-B57E-3BDE1D4FD52A}" destId="{6B4D2CDF-74A1-4E45-A3D6-918695966300}" srcOrd="0" destOrd="0" presId="urn:microsoft.com/office/officeart/2008/layout/RadialCluster"/>
    <dgm:cxn modelId="{484FA4E7-A299-3545-A262-3BD5EC2CB717}" srcId="{7094A516-D3F6-734F-965A-B3D31F69500E}" destId="{AEF86FA0-4451-D14F-B57E-3BDE1D4FD52A}" srcOrd="2" destOrd="0" parTransId="{507DF162-5270-5A4F-8E15-70BADC641F62}" sibTransId="{182A1E69-C365-CB45-AA35-21F0BA94F319}"/>
    <dgm:cxn modelId="{6605A5A6-7E8D-A744-B708-A9B89C08B2FB}" type="presParOf" srcId="{A527025C-B343-E54E-8433-CFF3DF589F3D}" destId="{956DEF87-4C07-3D4A-8AFF-DDDE611A2E97}" srcOrd="0" destOrd="0" presId="urn:microsoft.com/office/officeart/2008/layout/RadialCluster"/>
    <dgm:cxn modelId="{1DB969E3-A95B-0342-8D71-011CC57F7166}" type="presParOf" srcId="{956DEF87-4C07-3D4A-8AFF-DDDE611A2E97}" destId="{4EA291DC-3C23-6F41-8A54-78F2ECFC2873}" srcOrd="0" destOrd="0" presId="urn:microsoft.com/office/officeart/2008/layout/RadialCluster"/>
    <dgm:cxn modelId="{408C8804-F5B7-5D42-B543-9360DAEC2283}" type="presParOf" srcId="{956DEF87-4C07-3D4A-8AFF-DDDE611A2E97}" destId="{92015CFF-8BEF-194F-8DAB-85C67CCD2713}" srcOrd="1" destOrd="0" presId="urn:microsoft.com/office/officeart/2008/layout/RadialCluster"/>
    <dgm:cxn modelId="{699A34FF-ED59-524C-97A9-5BFE70007A72}" type="presParOf" srcId="{956DEF87-4C07-3D4A-8AFF-DDDE611A2E97}" destId="{9EBEA24A-FAC1-CA40-BDC2-115FB2666C8C}" srcOrd="2" destOrd="0" presId="urn:microsoft.com/office/officeart/2008/layout/RadialCluster"/>
    <dgm:cxn modelId="{622C3135-634C-2E46-B8A0-CE96D2E49B8B}" type="presParOf" srcId="{956DEF87-4C07-3D4A-8AFF-DDDE611A2E97}" destId="{F3E843E6-28B1-CF47-97D0-F174EB236E22}" srcOrd="3" destOrd="0" presId="urn:microsoft.com/office/officeart/2008/layout/RadialCluster"/>
    <dgm:cxn modelId="{D47E7A56-79AF-BF44-9F65-D41B74881A54}" type="presParOf" srcId="{956DEF87-4C07-3D4A-8AFF-DDDE611A2E97}" destId="{CFEFF96C-0E9D-3542-A516-D6FF599316AB}" srcOrd="4" destOrd="0" presId="urn:microsoft.com/office/officeart/2008/layout/RadialCluster"/>
    <dgm:cxn modelId="{D4CB7567-46BB-D94B-B247-8FD200F47C5C}" type="presParOf" srcId="{956DEF87-4C07-3D4A-8AFF-DDDE611A2E97}" destId="{FCCBDEDE-3AFB-074D-A712-91979B76E2F1}" srcOrd="5" destOrd="0" presId="urn:microsoft.com/office/officeart/2008/layout/RadialCluster"/>
    <dgm:cxn modelId="{80F3AACD-9836-2847-882D-1B259A580283}" type="presParOf" srcId="{956DEF87-4C07-3D4A-8AFF-DDDE611A2E97}" destId="{6B4D2CDF-74A1-4E45-A3D6-918695966300}"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C8AA794-67D3-E542-BAF2-7C6CD0347623}" type="doc">
      <dgm:prSet loTypeId="urn:microsoft.com/office/officeart/2008/layout/RadialCluster" loCatId="" qsTypeId="urn:microsoft.com/office/officeart/2005/8/quickstyle/simple1" qsCatId="simple" csTypeId="urn:microsoft.com/office/officeart/2005/8/colors/accent0_2" csCatId="mainScheme" phldr="1"/>
      <dgm:spPr/>
      <dgm:t>
        <a:bodyPr/>
        <a:lstStyle/>
        <a:p>
          <a:endParaRPr lang="en-GB"/>
        </a:p>
      </dgm:t>
    </dgm:pt>
    <dgm:pt modelId="{7094A516-D3F6-734F-965A-B3D31F69500E}">
      <dgm:prSet phldrT="[Text]"/>
      <dgm:spPr/>
      <dgm:t>
        <a:bodyPr/>
        <a:lstStyle/>
        <a:p>
          <a:r>
            <a:rPr lang="en-GB" dirty="0"/>
            <a:t>SLE DIAGNOSIS</a:t>
          </a:r>
        </a:p>
      </dgm:t>
    </dgm:pt>
    <dgm:pt modelId="{4B4B36AA-2BB8-0A4B-9674-CC20CB6DAF00}" type="parTrans" cxnId="{8B0FC7A9-1580-8640-AF87-E52DE36E56AB}">
      <dgm:prSet/>
      <dgm:spPr/>
      <dgm:t>
        <a:bodyPr/>
        <a:lstStyle/>
        <a:p>
          <a:endParaRPr lang="en-GB"/>
        </a:p>
      </dgm:t>
    </dgm:pt>
    <dgm:pt modelId="{D795FA9D-F671-954F-9D3D-0650E74AA4A3}" type="sibTrans" cxnId="{8B0FC7A9-1580-8640-AF87-E52DE36E56AB}">
      <dgm:prSet/>
      <dgm:spPr/>
      <dgm:t>
        <a:bodyPr/>
        <a:lstStyle/>
        <a:p>
          <a:endParaRPr lang="en-GB"/>
        </a:p>
      </dgm:t>
    </dgm:pt>
    <dgm:pt modelId="{759D8614-401A-D84D-8DC2-541C2431A688}">
      <dgm:prSet phldrT="[Text]"/>
      <dgm:spPr/>
      <dgm:t>
        <a:bodyPr/>
        <a:lstStyle/>
        <a:p>
          <a:r>
            <a:rPr lang="en-GB" dirty="0"/>
            <a:t>EXCLUDE MIMICKERS</a:t>
          </a:r>
        </a:p>
      </dgm:t>
    </dgm:pt>
    <dgm:pt modelId="{52BD238F-3613-F14E-8DCF-1BD3CD19DF4A}" type="parTrans" cxnId="{97327902-240C-084F-A65E-19ABEB7D55D0}">
      <dgm:prSet/>
      <dgm:spPr/>
      <dgm:t>
        <a:bodyPr/>
        <a:lstStyle/>
        <a:p>
          <a:endParaRPr lang="en-GB"/>
        </a:p>
      </dgm:t>
    </dgm:pt>
    <dgm:pt modelId="{36ED8377-0824-E547-A4A4-9A9C01EC3DEE}" type="sibTrans" cxnId="{97327902-240C-084F-A65E-19ABEB7D55D0}">
      <dgm:prSet/>
      <dgm:spPr/>
      <dgm:t>
        <a:bodyPr/>
        <a:lstStyle/>
        <a:p>
          <a:endParaRPr lang="en-GB"/>
        </a:p>
      </dgm:t>
    </dgm:pt>
    <dgm:pt modelId="{AEF86FA0-4451-D14F-B57E-3BDE1D4FD52A}">
      <dgm:prSet phldrT="[Text]"/>
      <dgm:spPr/>
      <dgm:t>
        <a:bodyPr/>
        <a:lstStyle/>
        <a:p>
          <a:r>
            <a:rPr lang="en-GB" dirty="0"/>
            <a:t>CLINICAL</a:t>
          </a:r>
        </a:p>
      </dgm:t>
    </dgm:pt>
    <dgm:pt modelId="{507DF162-5270-5A4F-8E15-70BADC641F62}" type="parTrans" cxnId="{484FA4E7-A299-3545-A262-3BD5EC2CB717}">
      <dgm:prSet/>
      <dgm:spPr/>
      <dgm:t>
        <a:bodyPr/>
        <a:lstStyle/>
        <a:p>
          <a:endParaRPr lang="en-GB"/>
        </a:p>
      </dgm:t>
    </dgm:pt>
    <dgm:pt modelId="{182A1E69-C365-CB45-AA35-21F0BA94F319}" type="sibTrans" cxnId="{484FA4E7-A299-3545-A262-3BD5EC2CB717}">
      <dgm:prSet/>
      <dgm:spPr/>
      <dgm:t>
        <a:bodyPr/>
        <a:lstStyle/>
        <a:p>
          <a:endParaRPr lang="en-GB"/>
        </a:p>
      </dgm:t>
    </dgm:pt>
    <dgm:pt modelId="{97310D62-F410-5149-9BDB-6601AD29DD03}">
      <dgm:prSet/>
      <dgm:spPr/>
      <dgm:t>
        <a:bodyPr/>
        <a:lstStyle/>
        <a:p>
          <a:r>
            <a:rPr lang="en-GB" dirty="0"/>
            <a:t>LAB TESTS</a:t>
          </a:r>
        </a:p>
      </dgm:t>
    </dgm:pt>
    <dgm:pt modelId="{04C73EF6-2F34-7F42-B116-3B03B42732DC}" type="parTrans" cxnId="{BE66E137-CA2C-9B4F-A7F1-8E33A09FDB57}">
      <dgm:prSet/>
      <dgm:spPr/>
      <dgm:t>
        <a:bodyPr/>
        <a:lstStyle/>
        <a:p>
          <a:endParaRPr lang="en-GB"/>
        </a:p>
      </dgm:t>
    </dgm:pt>
    <dgm:pt modelId="{0A2BA111-B3C9-8045-912C-F592E306705F}" type="sibTrans" cxnId="{BE66E137-CA2C-9B4F-A7F1-8E33A09FDB57}">
      <dgm:prSet/>
      <dgm:spPr/>
      <dgm:t>
        <a:bodyPr/>
        <a:lstStyle/>
        <a:p>
          <a:endParaRPr lang="en-GB"/>
        </a:p>
      </dgm:t>
    </dgm:pt>
    <dgm:pt modelId="{A527025C-B343-E54E-8433-CFF3DF589F3D}" type="pres">
      <dgm:prSet presAssocID="{9C8AA794-67D3-E542-BAF2-7C6CD0347623}" presName="Name0" presStyleCnt="0">
        <dgm:presLayoutVars>
          <dgm:chMax val="1"/>
          <dgm:chPref val="1"/>
          <dgm:dir/>
          <dgm:animOne val="branch"/>
          <dgm:animLvl val="lvl"/>
        </dgm:presLayoutVars>
      </dgm:prSet>
      <dgm:spPr/>
    </dgm:pt>
    <dgm:pt modelId="{956DEF87-4C07-3D4A-8AFF-DDDE611A2E97}" type="pres">
      <dgm:prSet presAssocID="{7094A516-D3F6-734F-965A-B3D31F69500E}" presName="singleCycle" presStyleCnt="0"/>
      <dgm:spPr/>
    </dgm:pt>
    <dgm:pt modelId="{4EA291DC-3C23-6F41-8A54-78F2ECFC2873}" type="pres">
      <dgm:prSet presAssocID="{7094A516-D3F6-734F-965A-B3D31F69500E}" presName="singleCenter" presStyleLbl="node1" presStyleIdx="0" presStyleCnt="4" custScaleX="124490" custScaleY="112424">
        <dgm:presLayoutVars>
          <dgm:chMax val="7"/>
          <dgm:chPref val="7"/>
        </dgm:presLayoutVars>
      </dgm:prSet>
      <dgm:spPr/>
    </dgm:pt>
    <dgm:pt modelId="{92015CFF-8BEF-194F-8DAB-85C67CCD2713}" type="pres">
      <dgm:prSet presAssocID="{52BD238F-3613-F14E-8DCF-1BD3CD19DF4A}" presName="Name56" presStyleLbl="parChTrans1D2" presStyleIdx="0" presStyleCnt="3"/>
      <dgm:spPr/>
    </dgm:pt>
    <dgm:pt modelId="{9EBEA24A-FAC1-CA40-BDC2-115FB2666C8C}" type="pres">
      <dgm:prSet presAssocID="{759D8614-401A-D84D-8DC2-541C2431A688}" presName="text0" presStyleLbl="node1" presStyleIdx="1" presStyleCnt="4" custScaleX="223034">
        <dgm:presLayoutVars>
          <dgm:bulletEnabled val="1"/>
        </dgm:presLayoutVars>
      </dgm:prSet>
      <dgm:spPr/>
    </dgm:pt>
    <dgm:pt modelId="{F3E843E6-28B1-CF47-97D0-F174EB236E22}" type="pres">
      <dgm:prSet presAssocID="{04C73EF6-2F34-7F42-B116-3B03B42732DC}" presName="Name56" presStyleLbl="parChTrans1D2" presStyleIdx="1" presStyleCnt="3"/>
      <dgm:spPr/>
    </dgm:pt>
    <dgm:pt modelId="{CFEFF96C-0E9D-3542-A516-D6FF599316AB}" type="pres">
      <dgm:prSet presAssocID="{97310D62-F410-5149-9BDB-6601AD29DD03}" presName="text0" presStyleLbl="node1" presStyleIdx="2" presStyleCnt="4" custScaleX="140940">
        <dgm:presLayoutVars>
          <dgm:bulletEnabled val="1"/>
        </dgm:presLayoutVars>
      </dgm:prSet>
      <dgm:spPr/>
    </dgm:pt>
    <dgm:pt modelId="{FCCBDEDE-3AFB-074D-A712-91979B76E2F1}" type="pres">
      <dgm:prSet presAssocID="{507DF162-5270-5A4F-8E15-70BADC641F62}" presName="Name56" presStyleLbl="parChTrans1D2" presStyleIdx="2" presStyleCnt="3"/>
      <dgm:spPr/>
    </dgm:pt>
    <dgm:pt modelId="{6B4D2CDF-74A1-4E45-A3D6-918695966300}" type="pres">
      <dgm:prSet presAssocID="{AEF86FA0-4451-D14F-B57E-3BDE1D4FD52A}" presName="text0" presStyleLbl="node1" presStyleIdx="3" presStyleCnt="4" custScaleX="137205" custScaleY="114608">
        <dgm:presLayoutVars>
          <dgm:bulletEnabled val="1"/>
        </dgm:presLayoutVars>
      </dgm:prSet>
      <dgm:spPr/>
    </dgm:pt>
  </dgm:ptLst>
  <dgm:cxnLst>
    <dgm:cxn modelId="{97327902-240C-084F-A65E-19ABEB7D55D0}" srcId="{7094A516-D3F6-734F-965A-B3D31F69500E}" destId="{759D8614-401A-D84D-8DC2-541C2431A688}" srcOrd="0" destOrd="0" parTransId="{52BD238F-3613-F14E-8DCF-1BD3CD19DF4A}" sibTransId="{36ED8377-0824-E547-A4A4-9A9C01EC3DEE}"/>
    <dgm:cxn modelId="{86743C16-4B36-0C43-B4FB-D4CC137753D7}" type="presOf" srcId="{507DF162-5270-5A4F-8E15-70BADC641F62}" destId="{FCCBDEDE-3AFB-074D-A712-91979B76E2F1}" srcOrd="0" destOrd="0" presId="urn:microsoft.com/office/officeart/2008/layout/RadialCluster"/>
    <dgm:cxn modelId="{BE66E137-CA2C-9B4F-A7F1-8E33A09FDB57}" srcId="{7094A516-D3F6-734F-965A-B3D31F69500E}" destId="{97310D62-F410-5149-9BDB-6601AD29DD03}" srcOrd="1" destOrd="0" parTransId="{04C73EF6-2F34-7F42-B116-3B03B42732DC}" sibTransId="{0A2BA111-B3C9-8045-912C-F592E306705F}"/>
    <dgm:cxn modelId="{700CC75B-7EE1-8340-9852-CABA3D30D8E4}" type="presOf" srcId="{97310D62-F410-5149-9BDB-6601AD29DD03}" destId="{CFEFF96C-0E9D-3542-A516-D6FF599316AB}" srcOrd="0" destOrd="0" presId="urn:microsoft.com/office/officeart/2008/layout/RadialCluster"/>
    <dgm:cxn modelId="{B225AC4B-737F-0342-BDB0-0143243D53E0}" type="presOf" srcId="{759D8614-401A-D84D-8DC2-541C2431A688}" destId="{9EBEA24A-FAC1-CA40-BDC2-115FB2666C8C}" srcOrd="0" destOrd="0" presId="urn:microsoft.com/office/officeart/2008/layout/RadialCluster"/>
    <dgm:cxn modelId="{A7E2A694-EEF0-B040-BD33-7A240EC51EB2}" type="presOf" srcId="{7094A516-D3F6-734F-965A-B3D31F69500E}" destId="{4EA291DC-3C23-6F41-8A54-78F2ECFC2873}" srcOrd="0" destOrd="0" presId="urn:microsoft.com/office/officeart/2008/layout/RadialCluster"/>
    <dgm:cxn modelId="{3670EFA6-584E-5940-AABA-9C8EBE681D42}" type="presOf" srcId="{04C73EF6-2F34-7F42-B116-3B03B42732DC}" destId="{F3E843E6-28B1-CF47-97D0-F174EB236E22}" srcOrd="0" destOrd="0" presId="urn:microsoft.com/office/officeart/2008/layout/RadialCluster"/>
    <dgm:cxn modelId="{8B0FC7A9-1580-8640-AF87-E52DE36E56AB}" srcId="{9C8AA794-67D3-E542-BAF2-7C6CD0347623}" destId="{7094A516-D3F6-734F-965A-B3D31F69500E}" srcOrd="0" destOrd="0" parTransId="{4B4B36AA-2BB8-0A4B-9674-CC20CB6DAF00}" sibTransId="{D795FA9D-F671-954F-9D3D-0650E74AA4A3}"/>
    <dgm:cxn modelId="{827D9AC2-15E6-7945-A021-AF38CD761039}" type="presOf" srcId="{52BD238F-3613-F14E-8DCF-1BD3CD19DF4A}" destId="{92015CFF-8BEF-194F-8DAB-85C67CCD2713}" srcOrd="0" destOrd="0" presId="urn:microsoft.com/office/officeart/2008/layout/RadialCluster"/>
    <dgm:cxn modelId="{1C5271D7-1E3D-104D-B205-9B00919012D4}" type="presOf" srcId="{9C8AA794-67D3-E542-BAF2-7C6CD0347623}" destId="{A527025C-B343-E54E-8433-CFF3DF589F3D}" srcOrd="0" destOrd="0" presId="urn:microsoft.com/office/officeart/2008/layout/RadialCluster"/>
    <dgm:cxn modelId="{2736A4DC-4091-864E-9AD9-8B11CB4032E5}" type="presOf" srcId="{AEF86FA0-4451-D14F-B57E-3BDE1D4FD52A}" destId="{6B4D2CDF-74A1-4E45-A3D6-918695966300}" srcOrd="0" destOrd="0" presId="urn:microsoft.com/office/officeart/2008/layout/RadialCluster"/>
    <dgm:cxn modelId="{484FA4E7-A299-3545-A262-3BD5EC2CB717}" srcId="{7094A516-D3F6-734F-965A-B3D31F69500E}" destId="{AEF86FA0-4451-D14F-B57E-3BDE1D4FD52A}" srcOrd="2" destOrd="0" parTransId="{507DF162-5270-5A4F-8E15-70BADC641F62}" sibTransId="{182A1E69-C365-CB45-AA35-21F0BA94F319}"/>
    <dgm:cxn modelId="{6605A5A6-7E8D-A744-B708-A9B89C08B2FB}" type="presParOf" srcId="{A527025C-B343-E54E-8433-CFF3DF589F3D}" destId="{956DEF87-4C07-3D4A-8AFF-DDDE611A2E97}" srcOrd="0" destOrd="0" presId="urn:microsoft.com/office/officeart/2008/layout/RadialCluster"/>
    <dgm:cxn modelId="{1DB969E3-A95B-0342-8D71-011CC57F7166}" type="presParOf" srcId="{956DEF87-4C07-3D4A-8AFF-DDDE611A2E97}" destId="{4EA291DC-3C23-6F41-8A54-78F2ECFC2873}" srcOrd="0" destOrd="0" presId="urn:microsoft.com/office/officeart/2008/layout/RadialCluster"/>
    <dgm:cxn modelId="{408C8804-F5B7-5D42-B543-9360DAEC2283}" type="presParOf" srcId="{956DEF87-4C07-3D4A-8AFF-DDDE611A2E97}" destId="{92015CFF-8BEF-194F-8DAB-85C67CCD2713}" srcOrd="1" destOrd="0" presId="urn:microsoft.com/office/officeart/2008/layout/RadialCluster"/>
    <dgm:cxn modelId="{699A34FF-ED59-524C-97A9-5BFE70007A72}" type="presParOf" srcId="{956DEF87-4C07-3D4A-8AFF-DDDE611A2E97}" destId="{9EBEA24A-FAC1-CA40-BDC2-115FB2666C8C}" srcOrd="2" destOrd="0" presId="urn:microsoft.com/office/officeart/2008/layout/RadialCluster"/>
    <dgm:cxn modelId="{622C3135-634C-2E46-B8A0-CE96D2E49B8B}" type="presParOf" srcId="{956DEF87-4C07-3D4A-8AFF-DDDE611A2E97}" destId="{F3E843E6-28B1-CF47-97D0-F174EB236E22}" srcOrd="3" destOrd="0" presId="urn:microsoft.com/office/officeart/2008/layout/RadialCluster"/>
    <dgm:cxn modelId="{D47E7A56-79AF-BF44-9F65-D41B74881A54}" type="presParOf" srcId="{956DEF87-4C07-3D4A-8AFF-DDDE611A2E97}" destId="{CFEFF96C-0E9D-3542-A516-D6FF599316AB}" srcOrd="4" destOrd="0" presId="urn:microsoft.com/office/officeart/2008/layout/RadialCluster"/>
    <dgm:cxn modelId="{D4CB7567-46BB-D94B-B247-8FD200F47C5C}" type="presParOf" srcId="{956DEF87-4C07-3D4A-8AFF-DDDE611A2E97}" destId="{FCCBDEDE-3AFB-074D-A712-91979B76E2F1}" srcOrd="5" destOrd="0" presId="urn:microsoft.com/office/officeart/2008/layout/RadialCluster"/>
    <dgm:cxn modelId="{80F3AACD-9836-2847-882D-1B259A580283}" type="presParOf" srcId="{956DEF87-4C07-3D4A-8AFF-DDDE611A2E97}" destId="{6B4D2CDF-74A1-4E45-A3D6-918695966300}" srcOrd="6" destOrd="0" presId="urn:microsoft.com/office/officeart/2008/layout/RadialCluster"/>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A291DC-3C23-6F41-8A54-78F2ECFC2873}">
      <dsp:nvSpPr>
        <dsp:cNvPr id="0" name=""/>
        <dsp:cNvSpPr/>
      </dsp:nvSpPr>
      <dsp:spPr>
        <a:xfrm>
          <a:off x="4491801" y="2050126"/>
          <a:ext cx="1743077" cy="1574132"/>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1111250">
            <a:lnSpc>
              <a:spcPct val="90000"/>
            </a:lnSpc>
            <a:spcBef>
              <a:spcPct val="0"/>
            </a:spcBef>
            <a:spcAft>
              <a:spcPct val="35000"/>
            </a:spcAft>
            <a:buNone/>
          </a:pPr>
          <a:r>
            <a:rPr lang="en-GB" sz="2500" kern="1200" dirty="0"/>
            <a:t>SLE DIAGNOSIS</a:t>
          </a:r>
        </a:p>
      </dsp:txBody>
      <dsp:txXfrm>
        <a:off x="4568644" y="2126969"/>
        <a:ext cx="1589391" cy="1420446"/>
      </dsp:txXfrm>
    </dsp:sp>
    <dsp:sp modelId="{92015CFF-8BEF-194F-8DAB-85C67CCD2713}">
      <dsp:nvSpPr>
        <dsp:cNvPr id="0" name=""/>
        <dsp:cNvSpPr/>
      </dsp:nvSpPr>
      <dsp:spPr>
        <a:xfrm rot="16200000">
          <a:off x="4915747" y="1602533"/>
          <a:ext cx="895185" cy="0"/>
        </a:xfrm>
        <a:custGeom>
          <a:avLst/>
          <a:gdLst/>
          <a:ahLst/>
          <a:cxnLst/>
          <a:rect l="0" t="0" r="0" b="0"/>
          <a:pathLst>
            <a:path>
              <a:moveTo>
                <a:pt x="0" y="0"/>
              </a:moveTo>
              <a:lnTo>
                <a:pt x="895185"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BEA24A-FAC1-CA40-BDC2-115FB2666C8C}">
      <dsp:nvSpPr>
        <dsp:cNvPr id="0" name=""/>
        <dsp:cNvSpPr/>
      </dsp:nvSpPr>
      <dsp:spPr>
        <a:xfrm>
          <a:off x="4317180" y="216823"/>
          <a:ext cx="2092320" cy="938117"/>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1111250">
            <a:lnSpc>
              <a:spcPct val="90000"/>
            </a:lnSpc>
            <a:spcBef>
              <a:spcPct val="0"/>
            </a:spcBef>
            <a:spcAft>
              <a:spcPct val="35000"/>
            </a:spcAft>
            <a:buNone/>
          </a:pPr>
          <a:r>
            <a:rPr lang="en-GB" sz="2500" kern="1200" dirty="0"/>
            <a:t>EXCLUDE MIMICKERS</a:t>
          </a:r>
        </a:p>
      </dsp:txBody>
      <dsp:txXfrm>
        <a:off x="4362975" y="262618"/>
        <a:ext cx="2000730" cy="846527"/>
      </dsp:txXfrm>
    </dsp:sp>
    <dsp:sp modelId="{F3E843E6-28B1-CF47-97D0-F174EB236E22}">
      <dsp:nvSpPr>
        <dsp:cNvPr id="0" name=""/>
        <dsp:cNvSpPr/>
      </dsp:nvSpPr>
      <dsp:spPr>
        <a:xfrm rot="1800000">
          <a:off x="6209318" y="3435771"/>
          <a:ext cx="381581" cy="0"/>
        </a:xfrm>
        <a:custGeom>
          <a:avLst/>
          <a:gdLst/>
          <a:ahLst/>
          <a:cxnLst/>
          <a:rect l="0" t="0" r="0" b="0"/>
          <a:pathLst>
            <a:path>
              <a:moveTo>
                <a:pt x="0" y="0"/>
              </a:moveTo>
              <a:lnTo>
                <a:pt x="381581"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FEFF96C-0E9D-3542-A516-D6FF599316AB}">
      <dsp:nvSpPr>
        <dsp:cNvPr id="0" name=""/>
        <dsp:cNvSpPr/>
      </dsp:nvSpPr>
      <dsp:spPr>
        <a:xfrm>
          <a:off x="6565338" y="3443789"/>
          <a:ext cx="1322182" cy="938117"/>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1111250">
            <a:lnSpc>
              <a:spcPct val="90000"/>
            </a:lnSpc>
            <a:spcBef>
              <a:spcPct val="0"/>
            </a:spcBef>
            <a:spcAft>
              <a:spcPct val="35000"/>
            </a:spcAft>
            <a:buNone/>
          </a:pPr>
          <a:r>
            <a:rPr lang="en-GB" sz="2500" kern="1200" dirty="0"/>
            <a:t>LAB TESTS</a:t>
          </a:r>
        </a:p>
      </dsp:txBody>
      <dsp:txXfrm>
        <a:off x="6611133" y="3489584"/>
        <a:ext cx="1230592" cy="846527"/>
      </dsp:txXfrm>
    </dsp:sp>
    <dsp:sp modelId="{FCCBDEDE-3AFB-074D-A712-91979B76E2F1}">
      <dsp:nvSpPr>
        <dsp:cNvPr id="0" name=""/>
        <dsp:cNvSpPr/>
      </dsp:nvSpPr>
      <dsp:spPr>
        <a:xfrm rot="9000000">
          <a:off x="4116906" y="3440828"/>
          <a:ext cx="401811" cy="0"/>
        </a:xfrm>
        <a:custGeom>
          <a:avLst/>
          <a:gdLst/>
          <a:ahLst/>
          <a:cxnLst/>
          <a:rect l="0" t="0" r="0" b="0"/>
          <a:pathLst>
            <a:path>
              <a:moveTo>
                <a:pt x="0" y="0"/>
              </a:moveTo>
              <a:lnTo>
                <a:pt x="401811"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4D2CDF-74A1-4E45-A3D6-918695966300}">
      <dsp:nvSpPr>
        <dsp:cNvPr id="0" name=""/>
        <dsp:cNvSpPr/>
      </dsp:nvSpPr>
      <dsp:spPr>
        <a:xfrm>
          <a:off x="2856678" y="3375269"/>
          <a:ext cx="1287143" cy="1075157"/>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58420" rIns="58420" bIns="58420" numCol="1" spcCol="1270" anchor="ctr" anchorCtr="0">
          <a:noAutofit/>
        </a:bodyPr>
        <a:lstStyle/>
        <a:p>
          <a:pPr marL="0" lvl="0" indent="0" algn="ctr" defTabSz="1022350">
            <a:lnSpc>
              <a:spcPct val="90000"/>
            </a:lnSpc>
            <a:spcBef>
              <a:spcPct val="0"/>
            </a:spcBef>
            <a:spcAft>
              <a:spcPct val="35000"/>
            </a:spcAft>
            <a:buNone/>
          </a:pPr>
          <a:r>
            <a:rPr lang="en-GB" sz="2300" kern="1200" dirty="0"/>
            <a:t>CLINICAL</a:t>
          </a:r>
        </a:p>
      </dsp:txBody>
      <dsp:txXfrm>
        <a:off x="2909163" y="3427754"/>
        <a:ext cx="1182173" cy="9701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A291DC-3C23-6F41-8A54-78F2ECFC2873}">
      <dsp:nvSpPr>
        <dsp:cNvPr id="0" name=""/>
        <dsp:cNvSpPr/>
      </dsp:nvSpPr>
      <dsp:spPr>
        <a:xfrm>
          <a:off x="4491801" y="2050126"/>
          <a:ext cx="1743077" cy="1574132"/>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1111250">
            <a:lnSpc>
              <a:spcPct val="90000"/>
            </a:lnSpc>
            <a:spcBef>
              <a:spcPct val="0"/>
            </a:spcBef>
            <a:spcAft>
              <a:spcPct val="35000"/>
            </a:spcAft>
            <a:buNone/>
          </a:pPr>
          <a:r>
            <a:rPr lang="en-GB" sz="2500" kern="1200" dirty="0"/>
            <a:t>SLE DIAGNOSIS</a:t>
          </a:r>
        </a:p>
      </dsp:txBody>
      <dsp:txXfrm>
        <a:off x="4568644" y="2126969"/>
        <a:ext cx="1589391" cy="1420446"/>
      </dsp:txXfrm>
    </dsp:sp>
    <dsp:sp modelId="{92015CFF-8BEF-194F-8DAB-85C67CCD2713}">
      <dsp:nvSpPr>
        <dsp:cNvPr id="0" name=""/>
        <dsp:cNvSpPr/>
      </dsp:nvSpPr>
      <dsp:spPr>
        <a:xfrm rot="16200000">
          <a:off x="4915747" y="1602533"/>
          <a:ext cx="895185" cy="0"/>
        </a:xfrm>
        <a:custGeom>
          <a:avLst/>
          <a:gdLst/>
          <a:ahLst/>
          <a:cxnLst/>
          <a:rect l="0" t="0" r="0" b="0"/>
          <a:pathLst>
            <a:path>
              <a:moveTo>
                <a:pt x="0" y="0"/>
              </a:moveTo>
              <a:lnTo>
                <a:pt x="895185"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BEA24A-FAC1-CA40-BDC2-115FB2666C8C}">
      <dsp:nvSpPr>
        <dsp:cNvPr id="0" name=""/>
        <dsp:cNvSpPr/>
      </dsp:nvSpPr>
      <dsp:spPr>
        <a:xfrm>
          <a:off x="4317180" y="216823"/>
          <a:ext cx="2092320" cy="938117"/>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1111250">
            <a:lnSpc>
              <a:spcPct val="90000"/>
            </a:lnSpc>
            <a:spcBef>
              <a:spcPct val="0"/>
            </a:spcBef>
            <a:spcAft>
              <a:spcPct val="35000"/>
            </a:spcAft>
            <a:buNone/>
          </a:pPr>
          <a:r>
            <a:rPr lang="en-GB" sz="2500" kern="1200" dirty="0"/>
            <a:t>EXCLUDE MIMICKERS</a:t>
          </a:r>
        </a:p>
      </dsp:txBody>
      <dsp:txXfrm>
        <a:off x="4362975" y="262618"/>
        <a:ext cx="2000730" cy="846527"/>
      </dsp:txXfrm>
    </dsp:sp>
    <dsp:sp modelId="{F3E843E6-28B1-CF47-97D0-F174EB236E22}">
      <dsp:nvSpPr>
        <dsp:cNvPr id="0" name=""/>
        <dsp:cNvSpPr/>
      </dsp:nvSpPr>
      <dsp:spPr>
        <a:xfrm rot="1800000">
          <a:off x="6209318" y="3435771"/>
          <a:ext cx="381581" cy="0"/>
        </a:xfrm>
        <a:custGeom>
          <a:avLst/>
          <a:gdLst/>
          <a:ahLst/>
          <a:cxnLst/>
          <a:rect l="0" t="0" r="0" b="0"/>
          <a:pathLst>
            <a:path>
              <a:moveTo>
                <a:pt x="0" y="0"/>
              </a:moveTo>
              <a:lnTo>
                <a:pt x="381581"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CFEFF96C-0E9D-3542-A516-D6FF599316AB}">
      <dsp:nvSpPr>
        <dsp:cNvPr id="0" name=""/>
        <dsp:cNvSpPr/>
      </dsp:nvSpPr>
      <dsp:spPr>
        <a:xfrm>
          <a:off x="6565338" y="3443789"/>
          <a:ext cx="1322182" cy="938117"/>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0" tIns="63500" rIns="63500" bIns="63500" numCol="1" spcCol="1270" anchor="ctr" anchorCtr="0">
          <a:noAutofit/>
        </a:bodyPr>
        <a:lstStyle/>
        <a:p>
          <a:pPr marL="0" lvl="0" indent="0" algn="ctr" defTabSz="1111250">
            <a:lnSpc>
              <a:spcPct val="90000"/>
            </a:lnSpc>
            <a:spcBef>
              <a:spcPct val="0"/>
            </a:spcBef>
            <a:spcAft>
              <a:spcPct val="35000"/>
            </a:spcAft>
            <a:buNone/>
          </a:pPr>
          <a:r>
            <a:rPr lang="en-GB" sz="2500" kern="1200" dirty="0"/>
            <a:t>LAB TESTS</a:t>
          </a:r>
        </a:p>
      </dsp:txBody>
      <dsp:txXfrm>
        <a:off x="6611133" y="3489584"/>
        <a:ext cx="1230592" cy="846527"/>
      </dsp:txXfrm>
    </dsp:sp>
    <dsp:sp modelId="{FCCBDEDE-3AFB-074D-A712-91979B76E2F1}">
      <dsp:nvSpPr>
        <dsp:cNvPr id="0" name=""/>
        <dsp:cNvSpPr/>
      </dsp:nvSpPr>
      <dsp:spPr>
        <a:xfrm rot="9000000">
          <a:off x="4116906" y="3440828"/>
          <a:ext cx="401811" cy="0"/>
        </a:xfrm>
        <a:custGeom>
          <a:avLst/>
          <a:gdLst/>
          <a:ahLst/>
          <a:cxnLst/>
          <a:rect l="0" t="0" r="0" b="0"/>
          <a:pathLst>
            <a:path>
              <a:moveTo>
                <a:pt x="0" y="0"/>
              </a:moveTo>
              <a:lnTo>
                <a:pt x="401811" y="0"/>
              </a:lnTo>
            </a:path>
          </a:pathLst>
        </a:cu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B4D2CDF-74A1-4E45-A3D6-918695966300}">
      <dsp:nvSpPr>
        <dsp:cNvPr id="0" name=""/>
        <dsp:cNvSpPr/>
      </dsp:nvSpPr>
      <dsp:spPr>
        <a:xfrm>
          <a:off x="2856678" y="3375269"/>
          <a:ext cx="1287143" cy="1075157"/>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420" tIns="58420" rIns="58420" bIns="58420" numCol="1" spcCol="1270" anchor="ctr" anchorCtr="0">
          <a:noAutofit/>
        </a:bodyPr>
        <a:lstStyle/>
        <a:p>
          <a:pPr marL="0" lvl="0" indent="0" algn="ctr" defTabSz="1022350">
            <a:lnSpc>
              <a:spcPct val="90000"/>
            </a:lnSpc>
            <a:spcBef>
              <a:spcPct val="0"/>
            </a:spcBef>
            <a:spcAft>
              <a:spcPct val="35000"/>
            </a:spcAft>
            <a:buNone/>
          </a:pPr>
          <a:r>
            <a:rPr lang="en-GB" sz="2300" kern="1200" dirty="0"/>
            <a:t>CLINICAL</a:t>
          </a:r>
        </a:p>
      </dsp:txBody>
      <dsp:txXfrm>
        <a:off x="2909163" y="3427754"/>
        <a:ext cx="1182173" cy="970187"/>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C966B4-4232-1141-AF6D-7311250D269C}" type="datetimeFigureOut">
              <a:rPr lang="en-US" smtClean="0"/>
              <a:t>6/28/2024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EA0658-1D01-4340-8E74-73ADBC946830}" type="slidenum">
              <a:rPr lang="en-US" smtClean="0"/>
              <a:t>‹#›</a:t>
            </a:fld>
            <a:endParaRPr lang="en-US"/>
          </a:p>
        </p:txBody>
      </p:sp>
    </p:spTree>
    <p:extLst>
      <p:ext uri="{BB962C8B-B14F-4D97-AF65-F5344CB8AC3E}">
        <p14:creationId xmlns:p14="http://schemas.microsoft.com/office/powerpoint/2010/main" val="280211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Diagnosis of SLE is clinical, supported by lab investigations indicative of immune reactivity or inflammation in various organs. </a:t>
            </a:r>
          </a:p>
        </p:txBody>
      </p:sp>
      <p:sp>
        <p:nvSpPr>
          <p:cNvPr id="4" name="Slide Number Placeholder 3"/>
          <p:cNvSpPr>
            <a:spLocks noGrp="1"/>
          </p:cNvSpPr>
          <p:nvPr>
            <p:ph type="sldNum" sz="quarter" idx="5"/>
          </p:nvPr>
        </p:nvSpPr>
        <p:spPr/>
        <p:txBody>
          <a:bodyPr/>
          <a:lstStyle/>
          <a:p>
            <a:fld id="{02EA0658-1D01-4340-8E74-73ADBC946830}" type="slidenum">
              <a:rPr lang="en-US" smtClean="0"/>
              <a:t>3</a:t>
            </a:fld>
            <a:endParaRPr lang="en-US"/>
          </a:p>
        </p:txBody>
      </p:sp>
    </p:spTree>
    <p:extLst>
      <p:ext uri="{BB962C8B-B14F-4D97-AF65-F5344CB8AC3E}">
        <p14:creationId xmlns:p14="http://schemas.microsoft.com/office/powerpoint/2010/main" val="36400458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Retinal vasculitis finding - cotton wool spot</a:t>
            </a:r>
          </a:p>
        </p:txBody>
      </p:sp>
      <p:sp>
        <p:nvSpPr>
          <p:cNvPr id="4" name="Slide Number Placeholder 3"/>
          <p:cNvSpPr>
            <a:spLocks noGrp="1"/>
          </p:cNvSpPr>
          <p:nvPr>
            <p:ph type="sldNum" sz="quarter" idx="5"/>
          </p:nvPr>
        </p:nvSpPr>
        <p:spPr/>
        <p:txBody>
          <a:bodyPr/>
          <a:lstStyle/>
          <a:p>
            <a:fld id="{02EA0658-1D01-4340-8E74-73ADBC946830}" type="slidenum">
              <a:rPr lang="en-US" smtClean="0"/>
              <a:t>13</a:t>
            </a:fld>
            <a:endParaRPr lang="en-US"/>
          </a:p>
        </p:txBody>
      </p:sp>
    </p:spTree>
    <p:extLst>
      <p:ext uri="{BB962C8B-B14F-4D97-AF65-F5344CB8AC3E}">
        <p14:creationId xmlns:p14="http://schemas.microsoft.com/office/powerpoint/2010/main" val="916474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Constitutional symptoms are seen in more than 90% – fever, fatigue/malaise, LOW/LOA. Most common symptom in new cases or flares. Fever can be d/t infection, need to rule out. Fatigue can also be d/t lifestyle factors, meds, concomitant fibromyalgia or affective disorders. </a:t>
            </a:r>
          </a:p>
          <a:p>
            <a:r>
              <a:rPr lang="en-US" dirty="0"/>
              <a:t>SLE patients with Raynaud’s rarely develop </a:t>
            </a:r>
            <a:r>
              <a:rPr lang="en-US" dirty="0" err="1"/>
              <a:t>ischaemia</a:t>
            </a:r>
            <a:r>
              <a:rPr lang="en-US" dirty="0"/>
              <a:t> or digital ulcers. </a:t>
            </a:r>
          </a:p>
        </p:txBody>
      </p:sp>
      <p:sp>
        <p:nvSpPr>
          <p:cNvPr id="4" name="Slide Number Placeholder 3"/>
          <p:cNvSpPr>
            <a:spLocks noGrp="1"/>
          </p:cNvSpPr>
          <p:nvPr>
            <p:ph type="sldNum" sz="quarter" idx="5"/>
          </p:nvPr>
        </p:nvSpPr>
        <p:spPr/>
        <p:txBody>
          <a:bodyPr/>
          <a:lstStyle/>
          <a:p>
            <a:fld id="{02EA0658-1D01-4340-8E74-73ADBC946830}" type="slidenum">
              <a:rPr lang="en-US" smtClean="0"/>
              <a:t>14</a:t>
            </a:fld>
            <a:endParaRPr lang="en-US"/>
          </a:p>
        </p:txBody>
      </p:sp>
    </p:spTree>
    <p:extLst>
      <p:ext uri="{BB962C8B-B14F-4D97-AF65-F5344CB8AC3E}">
        <p14:creationId xmlns:p14="http://schemas.microsoft.com/office/powerpoint/2010/main" val="1655927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sz="1800" dirty="0">
                <a:effectLst/>
                <a:latin typeface="ArialMT"/>
              </a:rPr>
              <a:t>Detailed history taking, physical examination and laboratory evaluation are important to differentiate patients with SLE from those with lupus mimickers. </a:t>
            </a:r>
            <a:r>
              <a:rPr lang="en-US" sz="1800" dirty="0"/>
              <a:t>Common mimickers – infection (including TB, HIV), other autoimmune disorders, endocrine abnormalities, chronic fatigue and fibromyalgia. Malignancies </a:t>
            </a:r>
            <a:r>
              <a:rPr lang="en-US" sz="1800" dirty="0" err="1"/>
              <a:t>eg</a:t>
            </a:r>
            <a:r>
              <a:rPr lang="en-US" sz="1800" dirty="0"/>
              <a:t> lymphomas, need to rule out especially in older patients </a:t>
            </a:r>
          </a:p>
          <a:p>
            <a:endParaRPr lang="en-US" dirty="0"/>
          </a:p>
        </p:txBody>
      </p:sp>
      <p:sp>
        <p:nvSpPr>
          <p:cNvPr id="4" name="Slide Number Placeholder 3"/>
          <p:cNvSpPr>
            <a:spLocks noGrp="1"/>
          </p:cNvSpPr>
          <p:nvPr>
            <p:ph type="sldNum" sz="quarter" idx="5"/>
          </p:nvPr>
        </p:nvSpPr>
        <p:spPr/>
        <p:txBody>
          <a:bodyPr/>
          <a:lstStyle/>
          <a:p>
            <a:fld id="{02EA0658-1D01-4340-8E74-73ADBC946830}" type="slidenum">
              <a:rPr lang="en-US" smtClean="0"/>
              <a:t>4</a:t>
            </a:fld>
            <a:endParaRPr lang="en-US"/>
          </a:p>
        </p:txBody>
      </p:sp>
    </p:spTree>
    <p:extLst>
      <p:ext uri="{BB962C8B-B14F-4D97-AF65-F5344CB8AC3E}">
        <p14:creationId xmlns:p14="http://schemas.microsoft.com/office/powerpoint/2010/main" val="2257661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will talk about the clinical manifestations in this lecture and the lab tests will be covered in the next lecture. </a:t>
            </a:r>
          </a:p>
        </p:txBody>
      </p:sp>
      <p:sp>
        <p:nvSpPr>
          <p:cNvPr id="4" name="Slide Number Placeholder 3"/>
          <p:cNvSpPr>
            <a:spLocks noGrp="1"/>
          </p:cNvSpPr>
          <p:nvPr>
            <p:ph type="sldNum" sz="quarter" idx="5"/>
          </p:nvPr>
        </p:nvSpPr>
        <p:spPr/>
        <p:txBody>
          <a:bodyPr/>
          <a:lstStyle/>
          <a:p>
            <a:fld id="{02EA0658-1D01-4340-8E74-73ADBC946830}" type="slidenum">
              <a:rPr lang="en-US" smtClean="0"/>
              <a:t>5</a:t>
            </a:fld>
            <a:endParaRPr lang="en-US"/>
          </a:p>
        </p:txBody>
      </p:sp>
    </p:spTree>
    <p:extLst>
      <p:ext uri="{BB962C8B-B14F-4D97-AF65-F5344CB8AC3E}">
        <p14:creationId xmlns:p14="http://schemas.microsoft.com/office/powerpoint/2010/main" val="42286390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Clinical features may vary from mild disease with only mucocutaneous involvement to severe life-threatening disease with multiorgan involvement. </a:t>
            </a:r>
          </a:p>
        </p:txBody>
      </p:sp>
      <p:sp>
        <p:nvSpPr>
          <p:cNvPr id="4" name="Slide Number Placeholder 3"/>
          <p:cNvSpPr>
            <a:spLocks noGrp="1"/>
          </p:cNvSpPr>
          <p:nvPr>
            <p:ph type="sldNum" sz="quarter" idx="5"/>
          </p:nvPr>
        </p:nvSpPr>
        <p:spPr/>
        <p:txBody>
          <a:bodyPr/>
          <a:lstStyle/>
          <a:p>
            <a:fld id="{02EA0658-1D01-4340-8E74-73ADBC946830}" type="slidenum">
              <a:rPr lang="en-US" smtClean="0"/>
              <a:t>6</a:t>
            </a:fld>
            <a:endParaRPr lang="en-US"/>
          </a:p>
        </p:txBody>
      </p:sp>
    </p:spTree>
    <p:extLst>
      <p:ext uri="{BB962C8B-B14F-4D97-AF65-F5344CB8AC3E}">
        <p14:creationId xmlns:p14="http://schemas.microsoft.com/office/powerpoint/2010/main" val="14854718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 organ systems can be involved in SLE. </a:t>
            </a:r>
          </a:p>
        </p:txBody>
      </p:sp>
      <p:sp>
        <p:nvSpPr>
          <p:cNvPr id="4" name="Slide Number Placeholder 3"/>
          <p:cNvSpPr>
            <a:spLocks noGrp="1"/>
          </p:cNvSpPr>
          <p:nvPr>
            <p:ph type="sldNum" sz="quarter" idx="5"/>
          </p:nvPr>
        </p:nvSpPr>
        <p:spPr/>
        <p:txBody>
          <a:bodyPr/>
          <a:lstStyle/>
          <a:p>
            <a:fld id="{02EA0658-1D01-4340-8E74-73ADBC946830}" type="slidenum">
              <a:rPr lang="en-US" smtClean="0"/>
              <a:t>8</a:t>
            </a:fld>
            <a:endParaRPr lang="en-US"/>
          </a:p>
        </p:txBody>
      </p:sp>
    </p:spTree>
    <p:extLst>
      <p:ext uri="{BB962C8B-B14F-4D97-AF65-F5344CB8AC3E}">
        <p14:creationId xmlns:p14="http://schemas.microsoft.com/office/powerpoint/2010/main" val="36643273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70-80% of SLE patients develop skin lesions during the course of disease. Malar rash/butterfly rash occurs in 30% of patients; erythematous raised pruritic rash over cheeks and nasal bridge; may be macular or popular. May cause induration and scaling. May fluctuate with disease activity. DDx – rosacea, erysipelas, seborrheic dermatitis. </a:t>
            </a:r>
          </a:p>
          <a:p>
            <a:r>
              <a:rPr lang="en-US" dirty="0"/>
              <a:t>Discoid lesions – sun exposed areas, plaque like with follicular plugging and scarring. May represent discoid lupus without organ involvement. </a:t>
            </a:r>
          </a:p>
          <a:p>
            <a:r>
              <a:rPr lang="en-US" dirty="0"/>
              <a:t>Alopecia can be patchy or diffuse.</a:t>
            </a:r>
          </a:p>
        </p:txBody>
      </p:sp>
      <p:sp>
        <p:nvSpPr>
          <p:cNvPr id="4" name="Slide Number Placeholder 3"/>
          <p:cNvSpPr>
            <a:spLocks noGrp="1"/>
          </p:cNvSpPr>
          <p:nvPr>
            <p:ph type="sldNum" sz="quarter" idx="5"/>
          </p:nvPr>
        </p:nvSpPr>
        <p:spPr/>
        <p:txBody>
          <a:bodyPr/>
          <a:lstStyle/>
          <a:p>
            <a:fld id="{02EA0658-1D01-4340-8E74-73ADBC946830}" type="slidenum">
              <a:rPr lang="en-US" smtClean="0"/>
              <a:t>9</a:t>
            </a:fld>
            <a:endParaRPr lang="en-US"/>
          </a:p>
        </p:txBody>
      </p:sp>
    </p:spTree>
    <p:extLst>
      <p:ext uri="{BB962C8B-B14F-4D97-AF65-F5344CB8AC3E}">
        <p14:creationId xmlns:p14="http://schemas.microsoft.com/office/powerpoint/2010/main" val="1270581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Arthritis/arthralgia seen in up to 95% of patients. May precede SLE diagnosis by months or years. </a:t>
            </a:r>
          </a:p>
          <a:p>
            <a:r>
              <a:rPr lang="en-US" baseline="0" dirty="0"/>
              <a:t>Joint involvement – usually small joints but may also involve other joints. Arthritis is usually symmetric and polyarticular but may be asymmetrical with pain disproportionate to swelling (unlike RA). </a:t>
            </a:r>
          </a:p>
          <a:p>
            <a:r>
              <a:rPr lang="en-US" baseline="0" dirty="0" err="1"/>
              <a:t>Jaccoud’s</a:t>
            </a:r>
            <a:r>
              <a:rPr lang="en-US" baseline="0" dirty="0"/>
              <a:t> arthropathy –results from joint capsule and ligament laxity; absence of erosions on </a:t>
            </a:r>
            <a:r>
              <a:rPr lang="en-US" baseline="0" dirty="0" err="1"/>
              <a:t>xrays</a:t>
            </a:r>
            <a:r>
              <a:rPr lang="en-US" baseline="0" dirty="0"/>
              <a:t> and reducibility distinguish this condition from deforming arthritis of RA</a:t>
            </a:r>
          </a:p>
          <a:p>
            <a:r>
              <a:rPr lang="en-US" baseline="0" dirty="0"/>
              <a:t>Ulnar drift at MCPJs, swan-neck and boutonniere deformities and hyperextension at IPJ of thumb resemble RA</a:t>
            </a:r>
          </a:p>
          <a:p>
            <a:endParaRPr lang="en-US" dirty="0"/>
          </a:p>
        </p:txBody>
      </p:sp>
      <p:sp>
        <p:nvSpPr>
          <p:cNvPr id="4" name="Slide Number Placeholder 3"/>
          <p:cNvSpPr>
            <a:spLocks noGrp="1"/>
          </p:cNvSpPr>
          <p:nvPr>
            <p:ph type="sldNum" sz="quarter" idx="5"/>
          </p:nvPr>
        </p:nvSpPr>
        <p:spPr/>
        <p:txBody>
          <a:bodyPr/>
          <a:lstStyle/>
          <a:p>
            <a:fld id="{02EA0658-1D01-4340-8E74-73ADBC946830}" type="slidenum">
              <a:rPr lang="en-US" smtClean="0"/>
              <a:t>10</a:t>
            </a:fld>
            <a:endParaRPr lang="en-US"/>
          </a:p>
        </p:txBody>
      </p:sp>
    </p:spTree>
    <p:extLst>
      <p:ext uri="{BB962C8B-B14F-4D97-AF65-F5344CB8AC3E}">
        <p14:creationId xmlns:p14="http://schemas.microsoft.com/office/powerpoint/2010/main" val="13778013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Most common cause of </a:t>
            </a:r>
            <a:r>
              <a:rPr lang="en-US" dirty="0" err="1"/>
              <a:t>anaemia</a:t>
            </a:r>
            <a:r>
              <a:rPr lang="en-US" dirty="0"/>
              <a:t> is </a:t>
            </a:r>
            <a:r>
              <a:rPr lang="en-US" dirty="0" err="1"/>
              <a:t>anaemia</a:t>
            </a:r>
            <a:r>
              <a:rPr lang="en-US" dirty="0"/>
              <a:t> of chronic disease. </a:t>
            </a:r>
          </a:p>
          <a:p>
            <a:r>
              <a:rPr lang="en-US" dirty="0"/>
              <a:t>SLE patients with APL antibodies are at high risk of obstetric morbidity and thromboembolism. </a:t>
            </a:r>
          </a:p>
          <a:p>
            <a:r>
              <a:rPr lang="en-US" dirty="0"/>
              <a:t>Renal disease may be asymptomatic, hence routine urinalysis for early detection is important. Nephrotic syndrome may cause oedema and weight gain. Acute nephritic disease may cause hypertension. Classification of lupus nephritis is based on renal biopsy. </a:t>
            </a:r>
          </a:p>
        </p:txBody>
      </p:sp>
      <p:sp>
        <p:nvSpPr>
          <p:cNvPr id="4" name="Slide Number Placeholder 3"/>
          <p:cNvSpPr>
            <a:spLocks noGrp="1"/>
          </p:cNvSpPr>
          <p:nvPr>
            <p:ph type="sldNum" sz="quarter" idx="5"/>
          </p:nvPr>
        </p:nvSpPr>
        <p:spPr/>
        <p:txBody>
          <a:bodyPr/>
          <a:lstStyle/>
          <a:p>
            <a:fld id="{02EA0658-1D01-4340-8E74-73ADBC946830}" type="slidenum">
              <a:rPr lang="en-US" smtClean="0"/>
              <a:t>11</a:t>
            </a:fld>
            <a:endParaRPr lang="en-US"/>
          </a:p>
        </p:txBody>
      </p:sp>
    </p:spTree>
    <p:extLst>
      <p:ext uri="{BB962C8B-B14F-4D97-AF65-F5344CB8AC3E}">
        <p14:creationId xmlns:p14="http://schemas.microsoft.com/office/powerpoint/2010/main" val="38110743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Serositis can affect both cardiac and pulmonary systems. SLE can involve all cardiac layers including pericardium, myocardium and endocardium. </a:t>
            </a:r>
          </a:p>
          <a:p>
            <a:r>
              <a:rPr lang="en-US" dirty="0" err="1"/>
              <a:t>Libman</a:t>
            </a:r>
            <a:r>
              <a:rPr lang="en-US" dirty="0"/>
              <a:t>-Sacks endocarditis – noninfectious, symptoms similar to infective endocarditis</a:t>
            </a:r>
          </a:p>
          <a:p>
            <a:endParaRPr lang="en-US" dirty="0"/>
          </a:p>
        </p:txBody>
      </p:sp>
      <p:sp>
        <p:nvSpPr>
          <p:cNvPr id="4" name="Slide Number Placeholder 3"/>
          <p:cNvSpPr>
            <a:spLocks noGrp="1"/>
          </p:cNvSpPr>
          <p:nvPr>
            <p:ph type="sldNum" sz="quarter" idx="5"/>
          </p:nvPr>
        </p:nvSpPr>
        <p:spPr/>
        <p:txBody>
          <a:bodyPr/>
          <a:lstStyle/>
          <a:p>
            <a:fld id="{02EA0658-1D01-4340-8E74-73ADBC946830}" type="slidenum">
              <a:rPr lang="en-US" smtClean="0"/>
              <a:t>12</a:t>
            </a:fld>
            <a:endParaRPr lang="en-US"/>
          </a:p>
        </p:txBody>
      </p:sp>
    </p:spTree>
    <p:extLst>
      <p:ext uri="{BB962C8B-B14F-4D97-AF65-F5344CB8AC3E}">
        <p14:creationId xmlns:p14="http://schemas.microsoft.com/office/powerpoint/2010/main" val="863297188"/>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FFF7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17A95C1-3B70-6F17-5EA8-ADD441DCD158}"/>
              </a:ext>
            </a:extLst>
          </p:cNvPr>
          <p:cNvSpPr/>
          <p:nvPr userDrawn="1"/>
        </p:nvSpPr>
        <p:spPr>
          <a:xfrm rot="16200000">
            <a:off x="-1695126" y="3950429"/>
            <a:ext cx="5455143" cy="360000"/>
          </a:xfrm>
          <a:prstGeom prst="rect">
            <a:avLst/>
          </a:prstGeom>
          <a:solidFill>
            <a:srgbClr val="907393"/>
          </a:solidFill>
          <a:ln>
            <a:solidFill>
              <a:srgbClr val="9073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228EFA7-71C9-7D15-7F31-800DC5F553E8}"/>
              </a:ext>
            </a:extLst>
          </p:cNvPr>
          <p:cNvSpPr>
            <a:spLocks noGrp="1"/>
          </p:cNvSpPr>
          <p:nvPr>
            <p:ph type="ctrTitle"/>
          </p:nvPr>
        </p:nvSpPr>
        <p:spPr>
          <a:xfrm>
            <a:off x="1524000" y="1122363"/>
            <a:ext cx="9144000" cy="2387600"/>
          </a:xfrm>
          <a:solidFill>
            <a:srgbClr val="D1A4D7"/>
          </a:solidFill>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8156510B-7106-B84D-D2C8-D423FCE9C9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3C514CD-56BF-4561-7451-48F995E874FA}"/>
              </a:ext>
            </a:extLst>
          </p:cNvPr>
          <p:cNvSpPr>
            <a:spLocks noGrp="1"/>
          </p:cNvSpPr>
          <p:nvPr>
            <p:ph type="dt" sz="half" idx="10"/>
          </p:nvPr>
        </p:nvSpPr>
        <p:spPr/>
        <p:txBody>
          <a:bodyPr/>
          <a:lstStyle/>
          <a:p>
            <a:fld id="{C921980B-A693-EE48-8C26-991DD8B5D638}" type="datetime1">
              <a:rPr lang="en-MY" smtClean="0"/>
              <a:t>28/6/2024</a:t>
            </a:fld>
            <a:endParaRPr lang="en-US"/>
          </a:p>
        </p:txBody>
      </p:sp>
      <p:sp>
        <p:nvSpPr>
          <p:cNvPr id="5" name="Footer Placeholder 4">
            <a:extLst>
              <a:ext uri="{FF2B5EF4-FFF2-40B4-BE49-F238E27FC236}">
                <a16:creationId xmlns:a16="http://schemas.microsoft.com/office/drawing/2014/main" id="{8873AA9E-D51C-EEDA-9A2B-A54D9862AB0C}"/>
              </a:ext>
            </a:extLst>
          </p:cNvPr>
          <p:cNvSpPr>
            <a:spLocks noGrp="1"/>
          </p:cNvSpPr>
          <p:nvPr>
            <p:ph type="ftr" sz="quarter" idx="11"/>
          </p:nvPr>
        </p:nvSpPr>
        <p:spPr/>
        <p:txBody>
          <a:bodyPr/>
          <a:lstStyle/>
          <a:p>
            <a:r>
              <a:rPr lang="en-US" dirty="0"/>
              <a:t>Clinical Practice Guidelines Management of Systemic Lupus Erythematosus</a:t>
            </a:r>
          </a:p>
        </p:txBody>
      </p:sp>
      <p:sp>
        <p:nvSpPr>
          <p:cNvPr id="6" name="Slide Number Placeholder 5">
            <a:extLst>
              <a:ext uri="{FF2B5EF4-FFF2-40B4-BE49-F238E27FC236}">
                <a16:creationId xmlns:a16="http://schemas.microsoft.com/office/drawing/2014/main" id="{F9E87C81-6F9E-7998-E0E9-F7EEB7D435BC}"/>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9" name="Rectangle 8">
            <a:extLst>
              <a:ext uri="{FF2B5EF4-FFF2-40B4-BE49-F238E27FC236}">
                <a16:creationId xmlns:a16="http://schemas.microsoft.com/office/drawing/2014/main" id="{5BA56FAC-3DA1-BC32-D308-E66E1A7BAB79}"/>
              </a:ext>
            </a:extLst>
          </p:cNvPr>
          <p:cNvSpPr/>
          <p:nvPr userDrawn="1"/>
        </p:nvSpPr>
        <p:spPr>
          <a:xfrm>
            <a:off x="586408" y="546652"/>
            <a:ext cx="11605591" cy="365125"/>
          </a:xfrm>
          <a:prstGeom prst="rect">
            <a:avLst/>
          </a:prstGeom>
          <a:solidFill>
            <a:srgbClr val="907393"/>
          </a:solidFill>
          <a:ln>
            <a:solidFill>
              <a:srgbClr val="9073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30B71231-9E91-2351-41DD-EF2321EEA34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2365513" cy="2680626"/>
          </a:xfrm>
          <a:prstGeom prst="rect">
            <a:avLst/>
          </a:prstGeom>
        </p:spPr>
      </p:pic>
      <p:sp>
        <p:nvSpPr>
          <p:cNvPr id="11" name="Footer Placeholder 3">
            <a:extLst>
              <a:ext uri="{FF2B5EF4-FFF2-40B4-BE49-F238E27FC236}">
                <a16:creationId xmlns:a16="http://schemas.microsoft.com/office/drawing/2014/main" id="{7A368F1D-FBC6-867D-48D3-11B22969AEFF}"/>
              </a:ext>
            </a:extLst>
          </p:cNvPr>
          <p:cNvSpPr txBox="1">
            <a:spLocks/>
          </p:cNvSpPr>
          <p:nvPr userDrawn="1"/>
        </p:nvSpPr>
        <p:spPr>
          <a:xfrm>
            <a:off x="34975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589360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A98C5-0785-E13D-B5B3-01664F71908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1865AFC-5512-4CA7-6885-5F8ABED5209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FCCD4A-9FC0-AAE0-32F8-AC6755424C74}"/>
              </a:ext>
            </a:extLst>
          </p:cNvPr>
          <p:cNvSpPr>
            <a:spLocks noGrp="1"/>
          </p:cNvSpPr>
          <p:nvPr>
            <p:ph type="dt" sz="half" idx="10"/>
          </p:nvPr>
        </p:nvSpPr>
        <p:spPr/>
        <p:txBody>
          <a:bodyPr/>
          <a:lstStyle/>
          <a:p>
            <a:fld id="{83CA1800-FB03-6B4F-AC5D-FF2489AE4E69}" type="datetime1">
              <a:rPr lang="en-MY" smtClean="0"/>
              <a:t>28/6/2024</a:t>
            </a:fld>
            <a:endParaRPr lang="en-US"/>
          </a:p>
        </p:txBody>
      </p:sp>
      <p:sp>
        <p:nvSpPr>
          <p:cNvPr id="5" name="Footer Placeholder 4">
            <a:extLst>
              <a:ext uri="{FF2B5EF4-FFF2-40B4-BE49-F238E27FC236}">
                <a16:creationId xmlns:a16="http://schemas.microsoft.com/office/drawing/2014/main" id="{0FC0FC84-849B-2BCE-200C-192F86DE049F}"/>
              </a:ext>
            </a:extLst>
          </p:cNvPr>
          <p:cNvSpPr>
            <a:spLocks noGrp="1"/>
          </p:cNvSpPr>
          <p:nvPr>
            <p:ph type="ftr" sz="quarter" idx="11"/>
          </p:nvPr>
        </p:nvSpPr>
        <p:spPr/>
        <p:txBody>
          <a:bodyPr/>
          <a:lstStyle/>
          <a:p>
            <a:r>
              <a:rPr lang="en-US"/>
              <a:t>Clinical Practice Guidelines Systemic Lupus Erythematosus</a:t>
            </a:r>
          </a:p>
        </p:txBody>
      </p:sp>
      <p:sp>
        <p:nvSpPr>
          <p:cNvPr id="6" name="Slide Number Placeholder 5">
            <a:extLst>
              <a:ext uri="{FF2B5EF4-FFF2-40B4-BE49-F238E27FC236}">
                <a16:creationId xmlns:a16="http://schemas.microsoft.com/office/drawing/2014/main" id="{CC57E1C3-5EEC-0280-E3EE-564894CA5F7F}"/>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7" name="Picture 6">
            <a:extLst>
              <a:ext uri="{FF2B5EF4-FFF2-40B4-BE49-F238E27FC236}">
                <a16:creationId xmlns:a16="http://schemas.microsoft.com/office/drawing/2014/main" id="{5F6ED186-3567-C65E-99E9-13216CA532B3}"/>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76349" cy="1446373"/>
          </a:xfrm>
          <a:prstGeom prst="rect">
            <a:avLst/>
          </a:prstGeom>
        </p:spPr>
      </p:pic>
      <p:sp>
        <p:nvSpPr>
          <p:cNvPr id="8" name="Footer Placeholder 3">
            <a:extLst>
              <a:ext uri="{FF2B5EF4-FFF2-40B4-BE49-F238E27FC236}">
                <a16:creationId xmlns:a16="http://schemas.microsoft.com/office/drawing/2014/main" id="{1083F0E8-1F23-3BCF-1F54-3C62D5157C06}"/>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827003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F16922-28C8-3044-0D91-5D424F096FE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839F226-8DC3-6057-21F8-158ECD69EFC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F76E6AB-B9A6-AA2D-483E-BD1EF3C89D95}"/>
              </a:ext>
            </a:extLst>
          </p:cNvPr>
          <p:cNvSpPr>
            <a:spLocks noGrp="1"/>
          </p:cNvSpPr>
          <p:nvPr>
            <p:ph type="dt" sz="half" idx="10"/>
          </p:nvPr>
        </p:nvSpPr>
        <p:spPr/>
        <p:txBody>
          <a:bodyPr/>
          <a:lstStyle/>
          <a:p>
            <a:fld id="{ED003AD9-7637-A64E-85B1-1609B8EBC87A}" type="datetime1">
              <a:rPr lang="en-MY" smtClean="0"/>
              <a:t>28/6/2024</a:t>
            </a:fld>
            <a:endParaRPr lang="en-US"/>
          </a:p>
        </p:txBody>
      </p:sp>
      <p:sp>
        <p:nvSpPr>
          <p:cNvPr id="5" name="Footer Placeholder 4">
            <a:extLst>
              <a:ext uri="{FF2B5EF4-FFF2-40B4-BE49-F238E27FC236}">
                <a16:creationId xmlns:a16="http://schemas.microsoft.com/office/drawing/2014/main" id="{EC179CAA-E3B2-718D-5BA7-E28638F35629}"/>
              </a:ext>
            </a:extLst>
          </p:cNvPr>
          <p:cNvSpPr>
            <a:spLocks noGrp="1"/>
          </p:cNvSpPr>
          <p:nvPr>
            <p:ph type="ftr" sz="quarter" idx="11"/>
          </p:nvPr>
        </p:nvSpPr>
        <p:spPr/>
        <p:txBody>
          <a:bodyPr/>
          <a:lstStyle/>
          <a:p>
            <a:r>
              <a:rPr lang="en-US"/>
              <a:t>Clinical Practice Guidelines Systemic Lupus Erythematosus</a:t>
            </a:r>
          </a:p>
        </p:txBody>
      </p:sp>
      <p:sp>
        <p:nvSpPr>
          <p:cNvPr id="6" name="Slide Number Placeholder 5">
            <a:extLst>
              <a:ext uri="{FF2B5EF4-FFF2-40B4-BE49-F238E27FC236}">
                <a16:creationId xmlns:a16="http://schemas.microsoft.com/office/drawing/2014/main" id="{17489BAF-1999-6DA4-520C-0952F3DE717A}"/>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7" name="Footer Placeholder 3">
            <a:extLst>
              <a:ext uri="{FF2B5EF4-FFF2-40B4-BE49-F238E27FC236}">
                <a16:creationId xmlns:a16="http://schemas.microsoft.com/office/drawing/2014/main" id="{6EA3815E-ED2D-40D0-9D79-9DC566FD1BC1}"/>
              </a:ext>
            </a:extLst>
          </p:cNvPr>
          <p:cNvSpPr txBox="1">
            <a:spLocks/>
          </p:cNvSpPr>
          <p:nvPr userDrawn="1"/>
        </p:nvSpPr>
        <p:spPr>
          <a:xfrm>
            <a:off x="3611880" y="6356984"/>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473125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2E686-338D-D1A8-2B10-8FDAFC9BE52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3E6CBA7-3364-A010-B74D-DEFD205DD54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525B55B-4C52-B742-2C2A-CB5FCFDD08DF}"/>
              </a:ext>
            </a:extLst>
          </p:cNvPr>
          <p:cNvSpPr>
            <a:spLocks noGrp="1"/>
          </p:cNvSpPr>
          <p:nvPr>
            <p:ph type="dt" sz="half" idx="10"/>
          </p:nvPr>
        </p:nvSpPr>
        <p:spPr/>
        <p:txBody>
          <a:bodyPr/>
          <a:lstStyle/>
          <a:p>
            <a:fld id="{2601C23C-272E-344C-B1BB-CF493FC34CC3}" type="datetime1">
              <a:rPr lang="en-MY" smtClean="0"/>
              <a:t>28/6/2024</a:t>
            </a:fld>
            <a:endParaRPr lang="en-US"/>
          </a:p>
        </p:txBody>
      </p:sp>
      <p:sp>
        <p:nvSpPr>
          <p:cNvPr id="5" name="Footer Placeholder 4">
            <a:extLst>
              <a:ext uri="{FF2B5EF4-FFF2-40B4-BE49-F238E27FC236}">
                <a16:creationId xmlns:a16="http://schemas.microsoft.com/office/drawing/2014/main" id="{678BEB3E-E535-4A3B-E069-2FDC469F5CED}"/>
              </a:ext>
            </a:extLst>
          </p:cNvPr>
          <p:cNvSpPr>
            <a:spLocks noGrp="1"/>
          </p:cNvSpPr>
          <p:nvPr>
            <p:ph type="ftr" sz="quarter" idx="11"/>
          </p:nvPr>
        </p:nvSpPr>
        <p:spPr/>
        <p:txBody>
          <a:bodyPr/>
          <a:lstStyle/>
          <a:p>
            <a:r>
              <a:rPr lang="en-US" dirty="0"/>
              <a:t>Clinical Practice Guidelines Systemic Lupus Erythematosus</a:t>
            </a:r>
          </a:p>
        </p:txBody>
      </p:sp>
      <p:sp>
        <p:nvSpPr>
          <p:cNvPr id="6" name="Slide Number Placeholder 5">
            <a:extLst>
              <a:ext uri="{FF2B5EF4-FFF2-40B4-BE49-F238E27FC236}">
                <a16:creationId xmlns:a16="http://schemas.microsoft.com/office/drawing/2014/main" id="{5EB45FB9-9A89-791A-20F8-965C42725ED5}"/>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7" name="Picture 6">
            <a:extLst>
              <a:ext uri="{FF2B5EF4-FFF2-40B4-BE49-F238E27FC236}">
                <a16:creationId xmlns:a16="http://schemas.microsoft.com/office/drawing/2014/main" id="{D56B7400-7490-3EE1-4FC4-05FA90C19E0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76349" cy="1446373"/>
          </a:xfrm>
          <a:prstGeom prst="rect">
            <a:avLst/>
          </a:prstGeom>
        </p:spPr>
      </p:pic>
      <p:sp>
        <p:nvSpPr>
          <p:cNvPr id="8" name="Footer Placeholder 3">
            <a:extLst>
              <a:ext uri="{FF2B5EF4-FFF2-40B4-BE49-F238E27FC236}">
                <a16:creationId xmlns:a16="http://schemas.microsoft.com/office/drawing/2014/main" id="{FB2CA8E4-ED71-9ADE-A3BA-C2354AF8F5D5}"/>
              </a:ext>
            </a:extLst>
          </p:cNvPr>
          <p:cNvSpPr txBox="1">
            <a:spLocks/>
          </p:cNvSpPr>
          <p:nvPr userDrawn="1"/>
        </p:nvSpPr>
        <p:spPr>
          <a:xfrm>
            <a:off x="3611880" y="6356348"/>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804358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04425-2F12-FC87-7814-DE9847060E7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A8832A1-0409-59C9-8FE2-F6ED693538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A12C18A-B2BE-D5CA-76D3-38CD9BA6EDDC}"/>
              </a:ext>
            </a:extLst>
          </p:cNvPr>
          <p:cNvSpPr>
            <a:spLocks noGrp="1"/>
          </p:cNvSpPr>
          <p:nvPr>
            <p:ph type="dt" sz="half" idx="10"/>
          </p:nvPr>
        </p:nvSpPr>
        <p:spPr/>
        <p:txBody>
          <a:bodyPr/>
          <a:lstStyle/>
          <a:p>
            <a:fld id="{E4C40612-2D04-BA44-8230-19D3D341BE7A}" type="datetime1">
              <a:rPr lang="en-MY" smtClean="0"/>
              <a:t>28/6/2024</a:t>
            </a:fld>
            <a:endParaRPr lang="en-US"/>
          </a:p>
        </p:txBody>
      </p:sp>
      <p:sp>
        <p:nvSpPr>
          <p:cNvPr id="5" name="Footer Placeholder 4">
            <a:extLst>
              <a:ext uri="{FF2B5EF4-FFF2-40B4-BE49-F238E27FC236}">
                <a16:creationId xmlns:a16="http://schemas.microsoft.com/office/drawing/2014/main" id="{3BE258F5-C078-614D-BB01-F98E5D6A7B56}"/>
              </a:ext>
            </a:extLst>
          </p:cNvPr>
          <p:cNvSpPr>
            <a:spLocks noGrp="1"/>
          </p:cNvSpPr>
          <p:nvPr>
            <p:ph type="ftr" sz="quarter" idx="11"/>
          </p:nvPr>
        </p:nvSpPr>
        <p:spPr/>
        <p:txBody>
          <a:bodyPr/>
          <a:lstStyle/>
          <a:p>
            <a:r>
              <a:rPr lang="en-US"/>
              <a:t>Clinical Practice Guidelines Systemic Lupus Erythematosus</a:t>
            </a:r>
          </a:p>
        </p:txBody>
      </p:sp>
      <p:sp>
        <p:nvSpPr>
          <p:cNvPr id="6" name="Slide Number Placeholder 5">
            <a:extLst>
              <a:ext uri="{FF2B5EF4-FFF2-40B4-BE49-F238E27FC236}">
                <a16:creationId xmlns:a16="http://schemas.microsoft.com/office/drawing/2014/main" id="{536DB423-2ED8-FC6E-CD07-B1CA4592375E}"/>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7" name="Picture 6">
            <a:extLst>
              <a:ext uri="{FF2B5EF4-FFF2-40B4-BE49-F238E27FC236}">
                <a16:creationId xmlns:a16="http://schemas.microsoft.com/office/drawing/2014/main" id="{B5274D9C-B180-5475-164D-4CE54B974D2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2365513" cy="2680626"/>
          </a:xfrm>
          <a:prstGeom prst="rect">
            <a:avLst/>
          </a:prstGeom>
        </p:spPr>
      </p:pic>
      <p:sp>
        <p:nvSpPr>
          <p:cNvPr id="8" name="Footer Placeholder 3">
            <a:extLst>
              <a:ext uri="{FF2B5EF4-FFF2-40B4-BE49-F238E27FC236}">
                <a16:creationId xmlns:a16="http://schemas.microsoft.com/office/drawing/2014/main" id="{29F86391-6CF1-C4DB-3E95-CF496A0EDEBD}"/>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211314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F0809-97D2-7F69-3C86-047353B3FC9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098BF18-092D-1673-8B78-89F8F58FC62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0BF2FED-765D-0392-010E-CA291147F4B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8A8686B-832A-4AD3-403F-3B62136CD715}"/>
              </a:ext>
            </a:extLst>
          </p:cNvPr>
          <p:cNvSpPr>
            <a:spLocks noGrp="1"/>
          </p:cNvSpPr>
          <p:nvPr>
            <p:ph type="dt" sz="half" idx="10"/>
          </p:nvPr>
        </p:nvSpPr>
        <p:spPr/>
        <p:txBody>
          <a:bodyPr/>
          <a:lstStyle/>
          <a:p>
            <a:fld id="{D40D4E15-583F-4E48-997A-9E7DD529614C}" type="datetime1">
              <a:rPr lang="en-MY" smtClean="0"/>
              <a:t>28/6/2024</a:t>
            </a:fld>
            <a:endParaRPr lang="en-US"/>
          </a:p>
        </p:txBody>
      </p:sp>
      <p:sp>
        <p:nvSpPr>
          <p:cNvPr id="6" name="Footer Placeholder 5">
            <a:extLst>
              <a:ext uri="{FF2B5EF4-FFF2-40B4-BE49-F238E27FC236}">
                <a16:creationId xmlns:a16="http://schemas.microsoft.com/office/drawing/2014/main" id="{ED3B0BC0-70B9-7EDA-6C1D-66C705661362}"/>
              </a:ext>
            </a:extLst>
          </p:cNvPr>
          <p:cNvSpPr>
            <a:spLocks noGrp="1"/>
          </p:cNvSpPr>
          <p:nvPr>
            <p:ph type="ftr" sz="quarter" idx="11"/>
          </p:nvPr>
        </p:nvSpPr>
        <p:spPr/>
        <p:txBody>
          <a:bodyPr/>
          <a:lstStyle/>
          <a:p>
            <a:r>
              <a:rPr lang="en-US" dirty="0"/>
              <a:t>Clinical Practice Guidelines Systemic Lupus Erythematosus</a:t>
            </a:r>
          </a:p>
        </p:txBody>
      </p:sp>
      <p:sp>
        <p:nvSpPr>
          <p:cNvPr id="7" name="Slide Number Placeholder 6">
            <a:extLst>
              <a:ext uri="{FF2B5EF4-FFF2-40B4-BE49-F238E27FC236}">
                <a16:creationId xmlns:a16="http://schemas.microsoft.com/office/drawing/2014/main" id="{415C80B0-32FF-74A1-829A-64218DDAF8CB}"/>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8" name="Picture 7">
            <a:extLst>
              <a:ext uri="{FF2B5EF4-FFF2-40B4-BE49-F238E27FC236}">
                <a16:creationId xmlns:a16="http://schemas.microsoft.com/office/drawing/2014/main" id="{085A980B-5533-EFD4-1C45-2BEF0FEBF6E2}"/>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89657" cy="1461454"/>
          </a:xfrm>
          <a:prstGeom prst="rect">
            <a:avLst/>
          </a:prstGeom>
        </p:spPr>
      </p:pic>
      <p:sp>
        <p:nvSpPr>
          <p:cNvPr id="9" name="Footer Placeholder 3">
            <a:extLst>
              <a:ext uri="{FF2B5EF4-FFF2-40B4-BE49-F238E27FC236}">
                <a16:creationId xmlns:a16="http://schemas.microsoft.com/office/drawing/2014/main" id="{5DE8FC47-D385-73F4-D164-2BB7CFD5D72B}"/>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3416708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D982-9A1B-AF00-0BA0-E450717BC792}"/>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65C4F20-340B-E01C-A223-643793A989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F5CAFF8-EF93-98B0-F237-8AD3FFC1E31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4694D9C-8F0A-933B-4E89-5517D18971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F9CEF8D-5565-615F-EB46-ABFB5B6592C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D03EBB4-C99B-6FE1-4B6E-0981FC468923}"/>
              </a:ext>
            </a:extLst>
          </p:cNvPr>
          <p:cNvSpPr>
            <a:spLocks noGrp="1"/>
          </p:cNvSpPr>
          <p:nvPr>
            <p:ph type="dt" sz="half" idx="10"/>
          </p:nvPr>
        </p:nvSpPr>
        <p:spPr/>
        <p:txBody>
          <a:bodyPr/>
          <a:lstStyle/>
          <a:p>
            <a:fld id="{CF8AA88E-F87A-8748-BED4-EA2D0CA70791}" type="datetime1">
              <a:rPr lang="en-MY" smtClean="0"/>
              <a:t>28/6/2024</a:t>
            </a:fld>
            <a:endParaRPr lang="en-US"/>
          </a:p>
        </p:txBody>
      </p:sp>
      <p:sp>
        <p:nvSpPr>
          <p:cNvPr id="8" name="Footer Placeholder 7">
            <a:extLst>
              <a:ext uri="{FF2B5EF4-FFF2-40B4-BE49-F238E27FC236}">
                <a16:creationId xmlns:a16="http://schemas.microsoft.com/office/drawing/2014/main" id="{EFC38546-81F8-E716-EC42-3D72634FAF28}"/>
              </a:ext>
            </a:extLst>
          </p:cNvPr>
          <p:cNvSpPr>
            <a:spLocks noGrp="1"/>
          </p:cNvSpPr>
          <p:nvPr>
            <p:ph type="ftr" sz="quarter" idx="11"/>
          </p:nvPr>
        </p:nvSpPr>
        <p:spPr/>
        <p:txBody>
          <a:bodyPr/>
          <a:lstStyle/>
          <a:p>
            <a:r>
              <a:rPr lang="en-US"/>
              <a:t>Clinical Practice Guidelines Systemic Lupus Erythematosus</a:t>
            </a:r>
          </a:p>
        </p:txBody>
      </p:sp>
      <p:sp>
        <p:nvSpPr>
          <p:cNvPr id="9" name="Slide Number Placeholder 8">
            <a:extLst>
              <a:ext uri="{FF2B5EF4-FFF2-40B4-BE49-F238E27FC236}">
                <a16:creationId xmlns:a16="http://schemas.microsoft.com/office/drawing/2014/main" id="{79BEC1F7-FF1D-7369-677D-255C7C2F43C1}"/>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10" name="Picture 9">
            <a:extLst>
              <a:ext uri="{FF2B5EF4-FFF2-40B4-BE49-F238E27FC236}">
                <a16:creationId xmlns:a16="http://schemas.microsoft.com/office/drawing/2014/main" id="{D2F82C8E-10F1-C0BC-054C-F4E6BD5D9B3B}"/>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81253" cy="1451930"/>
          </a:xfrm>
          <a:prstGeom prst="rect">
            <a:avLst/>
          </a:prstGeom>
        </p:spPr>
      </p:pic>
      <p:sp>
        <p:nvSpPr>
          <p:cNvPr id="11" name="Footer Placeholder 3">
            <a:extLst>
              <a:ext uri="{FF2B5EF4-FFF2-40B4-BE49-F238E27FC236}">
                <a16:creationId xmlns:a16="http://schemas.microsoft.com/office/drawing/2014/main" id="{C5799CEC-4CA9-A968-7724-196F4C40FB25}"/>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884376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FACA8-E937-8F8F-DE0B-AA96EE7A3A5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4C62B5-6632-5354-447E-6E668DB329A0}"/>
              </a:ext>
            </a:extLst>
          </p:cNvPr>
          <p:cNvSpPr>
            <a:spLocks noGrp="1"/>
          </p:cNvSpPr>
          <p:nvPr>
            <p:ph type="dt" sz="half" idx="10"/>
          </p:nvPr>
        </p:nvSpPr>
        <p:spPr/>
        <p:txBody>
          <a:bodyPr/>
          <a:lstStyle/>
          <a:p>
            <a:fld id="{3959D551-467D-ED4D-9730-5D6565F9035A}" type="datetime1">
              <a:rPr lang="en-MY" smtClean="0"/>
              <a:t>28/6/2024</a:t>
            </a:fld>
            <a:endParaRPr lang="en-US"/>
          </a:p>
        </p:txBody>
      </p:sp>
      <p:sp>
        <p:nvSpPr>
          <p:cNvPr id="4" name="Footer Placeholder 3">
            <a:extLst>
              <a:ext uri="{FF2B5EF4-FFF2-40B4-BE49-F238E27FC236}">
                <a16:creationId xmlns:a16="http://schemas.microsoft.com/office/drawing/2014/main" id="{860989AB-E0CE-CA61-3A5B-2A412CB2F49E}"/>
              </a:ext>
            </a:extLst>
          </p:cNvPr>
          <p:cNvSpPr>
            <a:spLocks noGrp="1"/>
          </p:cNvSpPr>
          <p:nvPr>
            <p:ph type="ftr" sz="quarter" idx="11"/>
          </p:nvPr>
        </p:nvSpPr>
        <p:spPr/>
        <p:txBody>
          <a:bodyPr/>
          <a:lstStyle/>
          <a:p>
            <a:r>
              <a:rPr lang="en-US"/>
              <a:t>Clinical Practice Guidelines Systemic Lupus Erythematosus</a:t>
            </a:r>
          </a:p>
        </p:txBody>
      </p:sp>
      <p:sp>
        <p:nvSpPr>
          <p:cNvPr id="5" name="Slide Number Placeholder 4">
            <a:extLst>
              <a:ext uri="{FF2B5EF4-FFF2-40B4-BE49-F238E27FC236}">
                <a16:creationId xmlns:a16="http://schemas.microsoft.com/office/drawing/2014/main" id="{03F63F22-C110-D689-5222-A1F6F180C3F2}"/>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6" name="Picture 5">
            <a:extLst>
              <a:ext uri="{FF2B5EF4-FFF2-40B4-BE49-F238E27FC236}">
                <a16:creationId xmlns:a16="http://schemas.microsoft.com/office/drawing/2014/main" id="{DA8AF594-C725-AD6F-46B7-616D388672D1}"/>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89657" cy="1461454"/>
          </a:xfrm>
          <a:prstGeom prst="rect">
            <a:avLst/>
          </a:prstGeom>
        </p:spPr>
      </p:pic>
      <p:sp>
        <p:nvSpPr>
          <p:cNvPr id="7" name="Footer Placeholder 3">
            <a:extLst>
              <a:ext uri="{FF2B5EF4-FFF2-40B4-BE49-F238E27FC236}">
                <a16:creationId xmlns:a16="http://schemas.microsoft.com/office/drawing/2014/main" id="{46B4576F-A901-CD56-B61C-A9EB9E67464D}"/>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58465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40DB4D-EE4E-3092-F1E2-B2755947364F}"/>
              </a:ext>
            </a:extLst>
          </p:cNvPr>
          <p:cNvSpPr>
            <a:spLocks noGrp="1"/>
          </p:cNvSpPr>
          <p:nvPr>
            <p:ph type="dt" sz="half" idx="10"/>
          </p:nvPr>
        </p:nvSpPr>
        <p:spPr/>
        <p:txBody>
          <a:bodyPr/>
          <a:lstStyle/>
          <a:p>
            <a:fld id="{5425EFFA-9AC6-5B4F-9B7E-F10FD77653C6}" type="datetime1">
              <a:rPr lang="en-MY" smtClean="0"/>
              <a:t>28/6/2024</a:t>
            </a:fld>
            <a:endParaRPr lang="en-US"/>
          </a:p>
        </p:txBody>
      </p:sp>
      <p:sp>
        <p:nvSpPr>
          <p:cNvPr id="3" name="Footer Placeholder 2">
            <a:extLst>
              <a:ext uri="{FF2B5EF4-FFF2-40B4-BE49-F238E27FC236}">
                <a16:creationId xmlns:a16="http://schemas.microsoft.com/office/drawing/2014/main" id="{94D38951-643F-6E80-477E-822A112B9CCB}"/>
              </a:ext>
            </a:extLst>
          </p:cNvPr>
          <p:cNvSpPr>
            <a:spLocks noGrp="1"/>
          </p:cNvSpPr>
          <p:nvPr>
            <p:ph type="ftr" sz="quarter" idx="11"/>
          </p:nvPr>
        </p:nvSpPr>
        <p:spPr/>
        <p:txBody>
          <a:bodyPr/>
          <a:lstStyle/>
          <a:p>
            <a:r>
              <a:rPr lang="en-US"/>
              <a:t>Clinical Practice Guidelines Systemic Lupus Erythematosus</a:t>
            </a:r>
          </a:p>
        </p:txBody>
      </p:sp>
      <p:sp>
        <p:nvSpPr>
          <p:cNvPr id="4" name="Slide Number Placeholder 3">
            <a:extLst>
              <a:ext uri="{FF2B5EF4-FFF2-40B4-BE49-F238E27FC236}">
                <a16:creationId xmlns:a16="http://schemas.microsoft.com/office/drawing/2014/main" id="{74A71E6E-BCB2-880D-249E-23FA54136587}"/>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5" name="Picture 4">
            <a:extLst>
              <a:ext uri="{FF2B5EF4-FFF2-40B4-BE49-F238E27FC236}">
                <a16:creationId xmlns:a16="http://schemas.microsoft.com/office/drawing/2014/main" id="{E459469D-C744-5365-385B-18C6D4356C8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2365513" cy="2680626"/>
          </a:xfrm>
          <a:prstGeom prst="rect">
            <a:avLst/>
          </a:prstGeom>
        </p:spPr>
      </p:pic>
      <p:sp>
        <p:nvSpPr>
          <p:cNvPr id="6" name="Footer Placeholder 3">
            <a:extLst>
              <a:ext uri="{FF2B5EF4-FFF2-40B4-BE49-F238E27FC236}">
                <a16:creationId xmlns:a16="http://schemas.microsoft.com/office/drawing/2014/main" id="{F1E31A2C-6FF7-892F-DD88-9F71CD586E99}"/>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3629005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25637-327D-4F64-5CD0-F453FBE0616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5A37561-861C-FB96-6D8D-0BFD1319EF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76E03F5-46CA-B283-1C5E-A23C17DBDA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D6A9167-8099-163B-91D4-095B45433DB2}"/>
              </a:ext>
            </a:extLst>
          </p:cNvPr>
          <p:cNvSpPr>
            <a:spLocks noGrp="1"/>
          </p:cNvSpPr>
          <p:nvPr>
            <p:ph type="dt" sz="half" idx="10"/>
          </p:nvPr>
        </p:nvSpPr>
        <p:spPr/>
        <p:txBody>
          <a:bodyPr/>
          <a:lstStyle/>
          <a:p>
            <a:fld id="{1AB4C31F-BD22-0E44-BB74-B053B76021AD}" type="datetime1">
              <a:rPr lang="en-MY" smtClean="0"/>
              <a:t>28/6/2024</a:t>
            </a:fld>
            <a:endParaRPr lang="en-US"/>
          </a:p>
        </p:txBody>
      </p:sp>
      <p:sp>
        <p:nvSpPr>
          <p:cNvPr id="6" name="Footer Placeholder 5">
            <a:extLst>
              <a:ext uri="{FF2B5EF4-FFF2-40B4-BE49-F238E27FC236}">
                <a16:creationId xmlns:a16="http://schemas.microsoft.com/office/drawing/2014/main" id="{80617175-8090-C93B-E656-C69D67445F89}"/>
              </a:ext>
            </a:extLst>
          </p:cNvPr>
          <p:cNvSpPr>
            <a:spLocks noGrp="1"/>
          </p:cNvSpPr>
          <p:nvPr>
            <p:ph type="ftr" sz="quarter" idx="11"/>
          </p:nvPr>
        </p:nvSpPr>
        <p:spPr/>
        <p:txBody>
          <a:bodyPr/>
          <a:lstStyle/>
          <a:p>
            <a:r>
              <a:rPr lang="en-US"/>
              <a:t>Clinical Practice Guidelines Systemic Lupus Erythematosus</a:t>
            </a:r>
          </a:p>
        </p:txBody>
      </p:sp>
      <p:sp>
        <p:nvSpPr>
          <p:cNvPr id="7" name="Slide Number Placeholder 6">
            <a:extLst>
              <a:ext uri="{FF2B5EF4-FFF2-40B4-BE49-F238E27FC236}">
                <a16:creationId xmlns:a16="http://schemas.microsoft.com/office/drawing/2014/main" id="{4B2E55DA-9175-C86A-5FAC-2065138C18CC}"/>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8" name="Footer Placeholder 3">
            <a:extLst>
              <a:ext uri="{FF2B5EF4-FFF2-40B4-BE49-F238E27FC236}">
                <a16:creationId xmlns:a16="http://schemas.microsoft.com/office/drawing/2014/main" id="{F9849FD2-9FE4-D383-6CDA-9AAC974F5476}"/>
              </a:ext>
            </a:extLst>
          </p:cNvPr>
          <p:cNvSpPr txBox="1">
            <a:spLocks/>
          </p:cNvSpPr>
          <p:nvPr userDrawn="1"/>
        </p:nvSpPr>
        <p:spPr>
          <a:xfrm>
            <a:off x="3611880" y="6348412"/>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417801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650A2-D8C8-E450-2951-8C5303C9D37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D90C8871-72D6-0EA1-7DF2-0885C1D0D5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a:extLst>
              <a:ext uri="{FF2B5EF4-FFF2-40B4-BE49-F238E27FC236}">
                <a16:creationId xmlns:a16="http://schemas.microsoft.com/office/drawing/2014/main" id="{1CC2F01E-306F-EBE5-7B86-41D8649014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F34160D-D2E9-6347-1389-65C8733E618D}"/>
              </a:ext>
            </a:extLst>
          </p:cNvPr>
          <p:cNvSpPr>
            <a:spLocks noGrp="1"/>
          </p:cNvSpPr>
          <p:nvPr>
            <p:ph type="dt" sz="half" idx="10"/>
          </p:nvPr>
        </p:nvSpPr>
        <p:spPr/>
        <p:txBody>
          <a:bodyPr/>
          <a:lstStyle/>
          <a:p>
            <a:fld id="{B144E4E2-323B-1143-972F-51E21F89A4ED}" type="datetime1">
              <a:rPr lang="en-MY" smtClean="0"/>
              <a:t>28/6/2024</a:t>
            </a:fld>
            <a:endParaRPr lang="en-US"/>
          </a:p>
        </p:txBody>
      </p:sp>
      <p:sp>
        <p:nvSpPr>
          <p:cNvPr id="6" name="Footer Placeholder 5">
            <a:extLst>
              <a:ext uri="{FF2B5EF4-FFF2-40B4-BE49-F238E27FC236}">
                <a16:creationId xmlns:a16="http://schemas.microsoft.com/office/drawing/2014/main" id="{A7E520FB-DE7B-D9A8-A29F-9EC8A228B5D4}"/>
              </a:ext>
            </a:extLst>
          </p:cNvPr>
          <p:cNvSpPr>
            <a:spLocks noGrp="1"/>
          </p:cNvSpPr>
          <p:nvPr>
            <p:ph type="ftr" sz="quarter" idx="11"/>
          </p:nvPr>
        </p:nvSpPr>
        <p:spPr/>
        <p:txBody>
          <a:bodyPr/>
          <a:lstStyle/>
          <a:p>
            <a:r>
              <a:rPr lang="en-US"/>
              <a:t>Clinical Practice Guidelines Systemic Lupus Erythematosus</a:t>
            </a:r>
          </a:p>
        </p:txBody>
      </p:sp>
      <p:sp>
        <p:nvSpPr>
          <p:cNvPr id="7" name="Slide Number Placeholder 6">
            <a:extLst>
              <a:ext uri="{FF2B5EF4-FFF2-40B4-BE49-F238E27FC236}">
                <a16:creationId xmlns:a16="http://schemas.microsoft.com/office/drawing/2014/main" id="{569C9955-8729-700D-2224-177EAFF13BF7}"/>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8" name="Footer Placeholder 3">
            <a:extLst>
              <a:ext uri="{FF2B5EF4-FFF2-40B4-BE49-F238E27FC236}">
                <a16:creationId xmlns:a16="http://schemas.microsoft.com/office/drawing/2014/main" id="{46D2F560-5227-65FD-2AD4-3B3B5011DBD6}"/>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3577474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7F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5A2173-C048-6B71-8927-64C69AD11B43}"/>
              </a:ext>
            </a:extLst>
          </p:cNvPr>
          <p:cNvSpPr>
            <a:spLocks noGrp="1"/>
          </p:cNvSpPr>
          <p:nvPr>
            <p:ph type="title"/>
          </p:nvPr>
        </p:nvSpPr>
        <p:spPr>
          <a:xfrm>
            <a:off x="1188720" y="136525"/>
            <a:ext cx="11003280" cy="1189355"/>
          </a:xfrm>
          <a:prstGeom prst="rect">
            <a:avLst/>
          </a:prstGeom>
          <a:solidFill>
            <a:srgbClr val="D1A4D7"/>
          </a:solidFill>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4F6F3E80-474B-69E8-45E7-0A30185BE1D3}"/>
              </a:ext>
            </a:extLst>
          </p:cNvPr>
          <p:cNvSpPr>
            <a:spLocks noGrp="1"/>
          </p:cNvSpPr>
          <p:nvPr>
            <p:ph type="body" idx="1"/>
          </p:nvPr>
        </p:nvSpPr>
        <p:spPr>
          <a:xfrm>
            <a:off x="754380" y="1508920"/>
            <a:ext cx="10744200" cy="466804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E4B2C827-9E47-6D9B-01E6-EDABDEB5B70C}"/>
              </a:ext>
            </a:extLst>
          </p:cNvPr>
          <p:cNvSpPr>
            <a:spLocks noGrp="1"/>
          </p:cNvSpPr>
          <p:nvPr>
            <p:ph type="dt" sz="half" idx="2"/>
          </p:nvPr>
        </p:nvSpPr>
        <p:spPr>
          <a:xfrm>
            <a:off x="754380" y="6356349"/>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DCE372-C9D4-EE47-8372-B0544A740E9A}" type="datetime1">
              <a:rPr lang="en-MY" smtClean="0"/>
              <a:t>28/6/2024</a:t>
            </a:fld>
            <a:endParaRPr lang="en-US"/>
          </a:p>
        </p:txBody>
      </p:sp>
      <p:sp>
        <p:nvSpPr>
          <p:cNvPr id="5" name="Footer Placeholder 4">
            <a:extLst>
              <a:ext uri="{FF2B5EF4-FFF2-40B4-BE49-F238E27FC236}">
                <a16:creationId xmlns:a16="http://schemas.microsoft.com/office/drawing/2014/main" id="{68387F17-AE51-C315-5492-831A7C7B6B6C}"/>
              </a:ext>
            </a:extLst>
          </p:cNvPr>
          <p:cNvSpPr>
            <a:spLocks noGrp="1"/>
          </p:cNvSpPr>
          <p:nvPr>
            <p:ph type="ftr" sz="quarter" idx="3"/>
          </p:nvPr>
        </p:nvSpPr>
        <p:spPr>
          <a:xfrm>
            <a:off x="3497580" y="6356350"/>
            <a:ext cx="5257800" cy="365125"/>
          </a:xfrm>
          <a:prstGeom prst="rect">
            <a:avLst/>
          </a:prstGeom>
        </p:spPr>
        <p:txBody>
          <a:bodyPr vert="horz" lIns="91440" tIns="45720" rIns="91440" bIns="45720" rtlCol="0" anchor="ctr"/>
          <a:lstStyle>
            <a:lvl1pPr algn="ctr">
              <a:defRPr sz="1200">
                <a:solidFill>
                  <a:schemeClr val="tx1">
                    <a:lumMod val="50000"/>
                    <a:lumOff val="50000"/>
                  </a:schemeClr>
                </a:solidFill>
              </a:defRPr>
            </a:lvl1pPr>
          </a:lstStyle>
          <a:p>
            <a:r>
              <a:rPr lang="en-US" dirty="0"/>
              <a:t>Clinical Practice Guidelines Management of Systemic Lupus Erythematosus</a:t>
            </a:r>
          </a:p>
        </p:txBody>
      </p:sp>
      <p:sp>
        <p:nvSpPr>
          <p:cNvPr id="6" name="Slide Number Placeholder 5">
            <a:extLst>
              <a:ext uri="{FF2B5EF4-FFF2-40B4-BE49-F238E27FC236}">
                <a16:creationId xmlns:a16="http://schemas.microsoft.com/office/drawing/2014/main" id="{E109C773-BCB4-7783-EC4E-F90979A03E18}"/>
              </a:ext>
            </a:extLst>
          </p:cNvPr>
          <p:cNvSpPr>
            <a:spLocks noGrp="1"/>
          </p:cNvSpPr>
          <p:nvPr>
            <p:ph type="sldNum" sz="quarter" idx="4"/>
          </p:nvPr>
        </p:nvSpPr>
        <p:spPr>
          <a:xfrm>
            <a:off x="8755380" y="635634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5FCF33-A321-0F49-A25D-3943EB967B5D}" type="slidenum">
              <a:rPr lang="en-US" smtClean="0"/>
              <a:t>‹#›</a:t>
            </a:fld>
            <a:endParaRPr lang="en-US"/>
          </a:p>
        </p:txBody>
      </p:sp>
    </p:spTree>
    <p:extLst>
      <p:ext uri="{BB962C8B-B14F-4D97-AF65-F5344CB8AC3E}">
        <p14:creationId xmlns:p14="http://schemas.microsoft.com/office/powerpoint/2010/main" val="393136059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ctr"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6.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8.pn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AA864-4AE8-C30D-C7A5-B911B327D98F}"/>
              </a:ext>
            </a:extLst>
          </p:cNvPr>
          <p:cNvSpPr>
            <a:spLocks noGrp="1"/>
          </p:cNvSpPr>
          <p:nvPr>
            <p:ph type="ctrTitle"/>
          </p:nvPr>
        </p:nvSpPr>
        <p:spPr>
          <a:xfrm>
            <a:off x="2071342" y="1011895"/>
            <a:ext cx="9568543" cy="2387600"/>
          </a:xfrm>
        </p:spPr>
        <p:txBody>
          <a:bodyPr>
            <a:normAutofit fontScale="90000"/>
          </a:bodyPr>
          <a:lstStyle/>
          <a:p>
            <a:r>
              <a:rPr lang="en-US" dirty="0">
                <a:ln>
                  <a:solidFill>
                    <a:srgbClr val="FF00FF"/>
                  </a:solidFill>
                </a:ln>
                <a:solidFill>
                  <a:schemeClr val="tx1"/>
                </a:solidFill>
              </a:rPr>
              <a:t>Training of Core Trainers</a:t>
            </a:r>
            <a:br>
              <a:rPr lang="en-US" dirty="0">
                <a:ln>
                  <a:solidFill>
                    <a:srgbClr val="FF00FF"/>
                  </a:solidFill>
                </a:ln>
                <a:solidFill>
                  <a:schemeClr val="tx1"/>
                </a:solidFill>
              </a:rPr>
            </a:br>
            <a:r>
              <a:rPr lang="en-US" dirty="0">
                <a:ln>
                  <a:solidFill>
                    <a:srgbClr val="FF00FF"/>
                  </a:solidFill>
                </a:ln>
                <a:solidFill>
                  <a:schemeClr val="tx1"/>
                </a:solidFill>
              </a:rPr>
              <a:t>CPG Management of </a:t>
            </a:r>
            <a:br>
              <a:rPr lang="en-US" dirty="0">
                <a:ln>
                  <a:solidFill>
                    <a:srgbClr val="FF00FF"/>
                  </a:solidFill>
                </a:ln>
                <a:solidFill>
                  <a:schemeClr val="tx1"/>
                </a:solidFill>
              </a:rPr>
            </a:br>
            <a:r>
              <a:rPr lang="en-US" dirty="0">
                <a:ln>
                  <a:solidFill>
                    <a:srgbClr val="FF00FF"/>
                  </a:solidFill>
                </a:ln>
                <a:solidFill>
                  <a:schemeClr val="tx1"/>
                </a:solidFill>
              </a:rPr>
              <a:t>Systemic Lupus Erythematosus</a:t>
            </a:r>
          </a:p>
        </p:txBody>
      </p:sp>
      <p:sp>
        <p:nvSpPr>
          <p:cNvPr id="3" name="Subtitle 2">
            <a:extLst>
              <a:ext uri="{FF2B5EF4-FFF2-40B4-BE49-F238E27FC236}">
                <a16:creationId xmlns:a16="http://schemas.microsoft.com/office/drawing/2014/main" id="{8C158C4A-6792-81D6-63F1-138DFA54CCF7}"/>
              </a:ext>
            </a:extLst>
          </p:cNvPr>
          <p:cNvSpPr>
            <a:spLocks noGrp="1"/>
          </p:cNvSpPr>
          <p:nvPr>
            <p:ph type="subTitle" idx="1"/>
          </p:nvPr>
        </p:nvSpPr>
        <p:spPr>
          <a:xfrm>
            <a:off x="996593" y="3870692"/>
            <a:ext cx="9711544" cy="603230"/>
          </a:xfrm>
        </p:spPr>
        <p:txBody>
          <a:bodyPr>
            <a:normAutofit/>
          </a:bodyPr>
          <a:lstStyle/>
          <a:p>
            <a:pPr>
              <a:spcBef>
                <a:spcPts val="0"/>
              </a:spcBef>
            </a:pPr>
            <a:r>
              <a:rPr lang="en-US" sz="3400" b="1" dirty="0"/>
              <a:t>Lecture 1(a): Clinical Manifestations</a:t>
            </a:r>
          </a:p>
        </p:txBody>
      </p:sp>
      <p:pic>
        <p:nvPicPr>
          <p:cNvPr id="9" name="Picture 8" descr="A person with pink butterflies&#10;&#10;Description automatically generated">
            <a:extLst>
              <a:ext uri="{FF2B5EF4-FFF2-40B4-BE49-F238E27FC236}">
                <a16:creationId xmlns:a16="http://schemas.microsoft.com/office/drawing/2014/main" id="{074CBA86-DDE5-761F-4D74-86C75D0DA68D}"/>
              </a:ext>
            </a:extLst>
          </p:cNvPr>
          <p:cNvPicPr>
            <a:picLocks noChangeAspect="1"/>
          </p:cNvPicPr>
          <p:nvPr/>
        </p:nvPicPr>
        <p:blipFill>
          <a:blip r:embed="rId2"/>
          <a:stretch>
            <a:fillRect/>
          </a:stretch>
        </p:blipFill>
        <p:spPr>
          <a:xfrm rot="1026485">
            <a:off x="9923676" y="3928679"/>
            <a:ext cx="1568923" cy="2504408"/>
          </a:xfrm>
          <a:prstGeom prst="rect">
            <a:avLst/>
          </a:prstGeom>
          <a:ln w="38100">
            <a:solidFill>
              <a:srgbClr val="907393"/>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Subtitle 2">
            <a:extLst>
              <a:ext uri="{FF2B5EF4-FFF2-40B4-BE49-F238E27FC236}">
                <a16:creationId xmlns:a16="http://schemas.microsoft.com/office/drawing/2014/main" id="{1EF903D7-3CDA-4D50-4408-AB631A9C7CBD}"/>
              </a:ext>
            </a:extLst>
          </p:cNvPr>
          <p:cNvSpPr txBox="1">
            <a:spLocks/>
          </p:cNvSpPr>
          <p:nvPr/>
        </p:nvSpPr>
        <p:spPr>
          <a:xfrm>
            <a:off x="1280365" y="4695206"/>
            <a:ext cx="9144000" cy="1143874"/>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0"/>
              </a:spcBef>
            </a:pPr>
            <a:r>
              <a:rPr lang="en-US" sz="2800" dirty="0"/>
              <a:t>Dr. Shereen </a:t>
            </a:r>
            <a:r>
              <a:rPr lang="en-US" sz="2800" dirty="0" err="1"/>
              <a:t>Ch’ng</a:t>
            </a:r>
            <a:r>
              <a:rPr lang="en-US" sz="2800" dirty="0"/>
              <a:t> Suyin</a:t>
            </a:r>
          </a:p>
          <a:p>
            <a:pPr>
              <a:spcBef>
                <a:spcPts val="0"/>
              </a:spcBef>
            </a:pPr>
            <a:r>
              <a:rPr lang="en-US" sz="2800" dirty="0"/>
              <a:t>Consultant Rheumatologist</a:t>
            </a:r>
          </a:p>
          <a:p>
            <a:pPr>
              <a:spcBef>
                <a:spcPts val="0"/>
              </a:spcBef>
            </a:pPr>
            <a:r>
              <a:rPr lang="en-US" sz="2800" dirty="0"/>
              <a:t>Hospital Selayang, Selangor</a:t>
            </a:r>
          </a:p>
        </p:txBody>
      </p:sp>
    </p:spTree>
    <p:extLst>
      <p:ext uri="{BB962C8B-B14F-4D97-AF65-F5344CB8AC3E}">
        <p14:creationId xmlns:p14="http://schemas.microsoft.com/office/powerpoint/2010/main" val="3791847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16D7D27-4F94-7ED3-C1D1-61E32248ADF7}"/>
              </a:ext>
            </a:extLst>
          </p:cNvPr>
          <p:cNvSpPr txBox="1"/>
          <p:nvPr/>
        </p:nvSpPr>
        <p:spPr>
          <a:xfrm>
            <a:off x="2572512" y="1856204"/>
            <a:ext cx="6931152"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t>Arthritis/arthralgia - Non-erosive, non-deforming arthralgia/arthritis affecting small joints of the hands, wrists, knees</a:t>
            </a:r>
          </a:p>
          <a:p>
            <a:pPr marL="285750" indent="-285750">
              <a:buFont typeface="Arial" panose="020B0604020202020204" pitchFamily="34" charset="0"/>
              <a:buChar char="•"/>
            </a:pPr>
            <a:r>
              <a:rPr lang="en-US" sz="2800" dirty="0"/>
              <a:t>Myositis – proximal muscle weakness; raised creatine kinase</a:t>
            </a:r>
          </a:p>
        </p:txBody>
      </p:sp>
      <p:sp>
        <p:nvSpPr>
          <p:cNvPr id="6" name="TextBox 5">
            <a:extLst>
              <a:ext uri="{FF2B5EF4-FFF2-40B4-BE49-F238E27FC236}">
                <a16:creationId xmlns:a16="http://schemas.microsoft.com/office/drawing/2014/main" id="{C62CEDF9-C30E-1BCD-2261-30270796B6B4}"/>
              </a:ext>
            </a:extLst>
          </p:cNvPr>
          <p:cNvSpPr txBox="1"/>
          <p:nvPr/>
        </p:nvSpPr>
        <p:spPr>
          <a:xfrm>
            <a:off x="2572512" y="1394539"/>
            <a:ext cx="3895344" cy="523220"/>
          </a:xfrm>
          <a:prstGeom prst="rect">
            <a:avLst/>
          </a:prstGeom>
          <a:noFill/>
        </p:spPr>
        <p:txBody>
          <a:bodyPr wrap="square" rtlCol="0">
            <a:spAutoFit/>
          </a:bodyPr>
          <a:lstStyle/>
          <a:p>
            <a:r>
              <a:rPr lang="en-US" sz="2800" b="1" dirty="0"/>
              <a:t>Musculoskeletal</a:t>
            </a:r>
          </a:p>
        </p:txBody>
      </p:sp>
      <p:pic>
        <p:nvPicPr>
          <p:cNvPr id="2" name="Picture 1">
            <a:extLst>
              <a:ext uri="{FF2B5EF4-FFF2-40B4-BE49-F238E27FC236}">
                <a16:creationId xmlns:a16="http://schemas.microsoft.com/office/drawing/2014/main" id="{9022BC51-0D39-CD30-5BFC-D925FB6CF1B9}"/>
              </a:ext>
            </a:extLst>
          </p:cNvPr>
          <p:cNvPicPr>
            <a:picLocks noChangeAspect="1"/>
          </p:cNvPicPr>
          <p:nvPr/>
        </p:nvPicPr>
        <p:blipFill rotWithShape="1">
          <a:blip r:embed="rId3"/>
          <a:srcRect l="1193" r="73408"/>
          <a:stretch/>
        </p:blipFill>
        <p:spPr>
          <a:xfrm>
            <a:off x="9787528" y="1807963"/>
            <a:ext cx="822693" cy="1323439"/>
          </a:xfrm>
          <a:prstGeom prst="rect">
            <a:avLst/>
          </a:prstGeom>
        </p:spPr>
      </p:pic>
      <p:pic>
        <p:nvPicPr>
          <p:cNvPr id="7" name="Picture 4">
            <a:extLst>
              <a:ext uri="{FF2B5EF4-FFF2-40B4-BE49-F238E27FC236}">
                <a16:creationId xmlns:a16="http://schemas.microsoft.com/office/drawing/2014/main" id="{0E7D65B1-0AD6-97CB-FD74-C12195768D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2512" y="4146176"/>
            <a:ext cx="3158131" cy="2088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pic>
        <p:nvPicPr>
          <p:cNvPr id="8" name="Picture 7">
            <a:extLst>
              <a:ext uri="{FF2B5EF4-FFF2-40B4-BE49-F238E27FC236}">
                <a16:creationId xmlns:a16="http://schemas.microsoft.com/office/drawing/2014/main" id="{CE4AD133-AB7D-4C9A-AD8B-4F5073FEF142}"/>
              </a:ext>
            </a:extLst>
          </p:cNvPr>
          <p:cNvPicPr>
            <a:picLocks noChangeAspect="1"/>
          </p:cNvPicPr>
          <p:nvPr/>
        </p:nvPicPr>
        <p:blipFill rotWithShape="1">
          <a:blip r:embed="rId5"/>
          <a:srcRect t="-2722" b="6764"/>
          <a:stretch/>
        </p:blipFill>
        <p:spPr>
          <a:xfrm>
            <a:off x="6620788" y="3613486"/>
            <a:ext cx="3591617" cy="2584800"/>
          </a:xfrm>
          <a:prstGeom prst="rect">
            <a:avLst/>
          </a:prstGeom>
        </p:spPr>
      </p:pic>
      <p:sp>
        <p:nvSpPr>
          <p:cNvPr id="3" name="Title 2">
            <a:extLst>
              <a:ext uri="{FF2B5EF4-FFF2-40B4-BE49-F238E27FC236}">
                <a16:creationId xmlns:a16="http://schemas.microsoft.com/office/drawing/2014/main" id="{84992BB1-347F-ED15-FBB1-72E376764049}"/>
              </a:ext>
            </a:extLst>
          </p:cNvPr>
          <p:cNvSpPr>
            <a:spLocks noGrp="1"/>
          </p:cNvSpPr>
          <p:nvPr>
            <p:ph type="title"/>
          </p:nvPr>
        </p:nvSpPr>
        <p:spPr/>
        <p:txBody>
          <a:bodyPr/>
          <a:lstStyle/>
          <a:p>
            <a:r>
              <a:rPr lang="en-US" dirty="0"/>
              <a:t>Clinical Manifestations</a:t>
            </a:r>
            <a:r>
              <a:rPr lang="en-US" sz="3200" dirty="0"/>
              <a:t>-3</a:t>
            </a:r>
            <a:endParaRPr lang="en-US" dirty="0"/>
          </a:p>
        </p:txBody>
      </p:sp>
    </p:spTree>
    <p:extLst>
      <p:ext uri="{BB962C8B-B14F-4D97-AF65-F5344CB8AC3E}">
        <p14:creationId xmlns:p14="http://schemas.microsoft.com/office/powerpoint/2010/main" val="3716406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16D7D27-4F94-7ED3-C1D1-61E32248ADF7}"/>
              </a:ext>
            </a:extLst>
          </p:cNvPr>
          <p:cNvSpPr txBox="1"/>
          <p:nvPr/>
        </p:nvSpPr>
        <p:spPr>
          <a:xfrm>
            <a:off x="1699208" y="1847005"/>
            <a:ext cx="6931152"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err="1"/>
              <a:t>Leukopaenia</a:t>
            </a:r>
            <a:endParaRPr lang="en-US" sz="2800" dirty="0"/>
          </a:p>
          <a:p>
            <a:pPr marL="285750" indent="-285750">
              <a:buFont typeface="Arial" panose="020B0604020202020204" pitchFamily="34" charset="0"/>
              <a:buChar char="•"/>
            </a:pPr>
            <a:r>
              <a:rPr lang="en-US" sz="2800" dirty="0" err="1"/>
              <a:t>Thrombocytopaenia</a:t>
            </a:r>
            <a:endParaRPr lang="en-US" sz="2800" dirty="0"/>
          </a:p>
          <a:p>
            <a:pPr marL="285750" indent="-285750">
              <a:buFont typeface="Arial" panose="020B0604020202020204" pitchFamily="34" charset="0"/>
              <a:buChar char="•"/>
            </a:pPr>
            <a:r>
              <a:rPr lang="en-US" sz="2800" dirty="0"/>
              <a:t>AIHA – autoimmune </a:t>
            </a:r>
            <a:r>
              <a:rPr lang="en-US" sz="2800" dirty="0" err="1"/>
              <a:t>haemolytic</a:t>
            </a:r>
            <a:r>
              <a:rPr lang="en-US" sz="2800" dirty="0"/>
              <a:t> </a:t>
            </a:r>
            <a:r>
              <a:rPr lang="en-US" sz="2800" dirty="0" err="1"/>
              <a:t>anaemia</a:t>
            </a:r>
            <a:endParaRPr lang="en-US" sz="2800" dirty="0"/>
          </a:p>
          <a:p>
            <a:pPr marL="285750" indent="-285750">
              <a:buFont typeface="Arial" panose="020B0604020202020204" pitchFamily="34" charset="0"/>
              <a:buChar char="•"/>
            </a:pPr>
            <a:r>
              <a:rPr lang="en-US" sz="2800" dirty="0"/>
              <a:t>Lymphopenia</a:t>
            </a:r>
          </a:p>
          <a:p>
            <a:pPr marL="285750" indent="-285750">
              <a:buFont typeface="Arial" panose="020B0604020202020204" pitchFamily="34" charset="0"/>
              <a:buChar char="•"/>
            </a:pPr>
            <a:r>
              <a:rPr lang="en-US" sz="2800" dirty="0"/>
              <a:t>APS – antiphospholipid syndrome</a:t>
            </a:r>
          </a:p>
          <a:p>
            <a:pPr marL="285750" indent="-285750">
              <a:buFont typeface="Arial" panose="020B0604020202020204" pitchFamily="34" charset="0"/>
              <a:buChar char="•"/>
            </a:pPr>
            <a:endParaRPr lang="en-US" sz="2800" dirty="0"/>
          </a:p>
        </p:txBody>
      </p:sp>
      <p:sp>
        <p:nvSpPr>
          <p:cNvPr id="6" name="TextBox 5">
            <a:extLst>
              <a:ext uri="{FF2B5EF4-FFF2-40B4-BE49-F238E27FC236}">
                <a16:creationId xmlns:a16="http://schemas.microsoft.com/office/drawing/2014/main" id="{C62CEDF9-C30E-1BCD-2261-30270796B6B4}"/>
              </a:ext>
            </a:extLst>
          </p:cNvPr>
          <p:cNvSpPr txBox="1"/>
          <p:nvPr/>
        </p:nvSpPr>
        <p:spPr>
          <a:xfrm>
            <a:off x="1699208" y="1385340"/>
            <a:ext cx="3895344" cy="523220"/>
          </a:xfrm>
          <a:prstGeom prst="rect">
            <a:avLst/>
          </a:prstGeom>
          <a:noFill/>
        </p:spPr>
        <p:txBody>
          <a:bodyPr wrap="square" rtlCol="0">
            <a:spAutoFit/>
          </a:bodyPr>
          <a:lstStyle/>
          <a:p>
            <a:r>
              <a:rPr lang="en-US" sz="2800" b="1" dirty="0" err="1"/>
              <a:t>Haematology</a:t>
            </a:r>
            <a:endParaRPr lang="en-US" sz="2800" b="1" dirty="0"/>
          </a:p>
        </p:txBody>
      </p:sp>
      <p:pic>
        <p:nvPicPr>
          <p:cNvPr id="3" name="Picture 2">
            <a:extLst>
              <a:ext uri="{FF2B5EF4-FFF2-40B4-BE49-F238E27FC236}">
                <a16:creationId xmlns:a16="http://schemas.microsoft.com/office/drawing/2014/main" id="{BE29E212-1249-9210-7A57-DFEFA7403AA0}"/>
              </a:ext>
            </a:extLst>
          </p:cNvPr>
          <p:cNvPicPr>
            <a:picLocks noChangeAspect="1"/>
          </p:cNvPicPr>
          <p:nvPr/>
        </p:nvPicPr>
        <p:blipFill rotWithShape="1">
          <a:blip r:embed="rId3"/>
          <a:srcRect r="5512"/>
          <a:stretch/>
        </p:blipFill>
        <p:spPr>
          <a:xfrm>
            <a:off x="8577250" y="1847005"/>
            <a:ext cx="1690809" cy="1938993"/>
          </a:xfrm>
          <a:prstGeom prst="rect">
            <a:avLst/>
          </a:prstGeom>
        </p:spPr>
      </p:pic>
      <p:sp>
        <p:nvSpPr>
          <p:cNvPr id="5" name="TextBox 4">
            <a:extLst>
              <a:ext uri="{FF2B5EF4-FFF2-40B4-BE49-F238E27FC236}">
                <a16:creationId xmlns:a16="http://schemas.microsoft.com/office/drawing/2014/main" id="{744D7C1E-4947-A03D-9118-2EE3FDD69370}"/>
              </a:ext>
            </a:extLst>
          </p:cNvPr>
          <p:cNvSpPr txBox="1"/>
          <p:nvPr/>
        </p:nvSpPr>
        <p:spPr>
          <a:xfrm>
            <a:off x="1699208" y="4905593"/>
            <a:ext cx="6931152" cy="1815882"/>
          </a:xfrm>
          <a:prstGeom prst="rect">
            <a:avLst/>
          </a:prstGeom>
          <a:noFill/>
        </p:spPr>
        <p:txBody>
          <a:bodyPr wrap="square" rtlCol="0">
            <a:spAutoFit/>
          </a:bodyPr>
          <a:lstStyle/>
          <a:p>
            <a:pPr marL="285750" indent="-285750">
              <a:buFont typeface="Arial" panose="020B0604020202020204" pitchFamily="34" charset="0"/>
              <a:buChar char="•"/>
            </a:pPr>
            <a:r>
              <a:rPr lang="en-US" sz="2800" dirty="0"/>
              <a:t>Proteinuria – lupus nephritis</a:t>
            </a:r>
          </a:p>
          <a:p>
            <a:pPr marL="285750" indent="-285750">
              <a:buFont typeface="Arial" panose="020B0604020202020204" pitchFamily="34" charset="0"/>
              <a:buChar char="•"/>
            </a:pPr>
            <a:r>
              <a:rPr lang="en-US" sz="2800" dirty="0"/>
              <a:t>Microscopic </a:t>
            </a:r>
            <a:r>
              <a:rPr lang="en-US" sz="2800" dirty="0" err="1"/>
              <a:t>haematuria</a:t>
            </a:r>
            <a:r>
              <a:rPr lang="en-US" sz="2800" dirty="0"/>
              <a:t> – lupus nephritis, tubulointerstitial disease</a:t>
            </a:r>
          </a:p>
          <a:p>
            <a:pPr marL="285750" indent="-285750">
              <a:buFont typeface="Arial" panose="020B0604020202020204" pitchFamily="34" charset="0"/>
              <a:buChar char="•"/>
            </a:pPr>
            <a:endParaRPr lang="en-US" sz="2800" dirty="0"/>
          </a:p>
        </p:txBody>
      </p:sp>
      <p:sp>
        <p:nvSpPr>
          <p:cNvPr id="9" name="TextBox 8">
            <a:extLst>
              <a:ext uri="{FF2B5EF4-FFF2-40B4-BE49-F238E27FC236}">
                <a16:creationId xmlns:a16="http://schemas.microsoft.com/office/drawing/2014/main" id="{5FD2F082-5D37-640F-7DD7-E2935C77A37E}"/>
              </a:ext>
            </a:extLst>
          </p:cNvPr>
          <p:cNvSpPr txBox="1"/>
          <p:nvPr/>
        </p:nvSpPr>
        <p:spPr>
          <a:xfrm>
            <a:off x="1699208" y="4443928"/>
            <a:ext cx="3895344" cy="523220"/>
          </a:xfrm>
          <a:prstGeom prst="rect">
            <a:avLst/>
          </a:prstGeom>
          <a:noFill/>
        </p:spPr>
        <p:txBody>
          <a:bodyPr wrap="square" rtlCol="0">
            <a:spAutoFit/>
          </a:bodyPr>
          <a:lstStyle/>
          <a:p>
            <a:r>
              <a:rPr lang="en-US" sz="2800" b="1" dirty="0"/>
              <a:t>Renal</a:t>
            </a:r>
          </a:p>
        </p:txBody>
      </p:sp>
      <p:pic>
        <p:nvPicPr>
          <p:cNvPr id="11" name="Picture 10">
            <a:extLst>
              <a:ext uri="{FF2B5EF4-FFF2-40B4-BE49-F238E27FC236}">
                <a16:creationId xmlns:a16="http://schemas.microsoft.com/office/drawing/2014/main" id="{1E369E35-F08F-8D6A-31B0-174DF65D51CE}"/>
              </a:ext>
            </a:extLst>
          </p:cNvPr>
          <p:cNvPicPr>
            <a:picLocks noChangeAspect="1"/>
          </p:cNvPicPr>
          <p:nvPr/>
        </p:nvPicPr>
        <p:blipFill>
          <a:blip r:embed="rId4"/>
          <a:stretch>
            <a:fillRect/>
          </a:stretch>
        </p:blipFill>
        <p:spPr>
          <a:xfrm>
            <a:off x="8691057" y="4905593"/>
            <a:ext cx="1594378" cy="1323439"/>
          </a:xfrm>
          <a:prstGeom prst="rect">
            <a:avLst/>
          </a:prstGeom>
        </p:spPr>
      </p:pic>
      <p:sp>
        <p:nvSpPr>
          <p:cNvPr id="2" name="Title 1">
            <a:extLst>
              <a:ext uri="{FF2B5EF4-FFF2-40B4-BE49-F238E27FC236}">
                <a16:creationId xmlns:a16="http://schemas.microsoft.com/office/drawing/2014/main" id="{90AA7D1E-D8FA-0740-2D7F-13585A8378FC}"/>
              </a:ext>
            </a:extLst>
          </p:cNvPr>
          <p:cNvSpPr>
            <a:spLocks noGrp="1"/>
          </p:cNvSpPr>
          <p:nvPr>
            <p:ph type="title"/>
          </p:nvPr>
        </p:nvSpPr>
        <p:spPr/>
        <p:txBody>
          <a:bodyPr/>
          <a:lstStyle/>
          <a:p>
            <a:r>
              <a:rPr lang="en-US" dirty="0"/>
              <a:t>Clinical Manifestations</a:t>
            </a:r>
            <a:r>
              <a:rPr lang="en-US" sz="2800" dirty="0"/>
              <a:t>-4</a:t>
            </a:r>
            <a:endParaRPr lang="en-US" dirty="0"/>
          </a:p>
        </p:txBody>
      </p:sp>
    </p:spTree>
    <p:extLst>
      <p:ext uri="{BB962C8B-B14F-4D97-AF65-F5344CB8AC3E}">
        <p14:creationId xmlns:p14="http://schemas.microsoft.com/office/powerpoint/2010/main" val="7953930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16D7D27-4F94-7ED3-C1D1-61E32248ADF7}"/>
              </a:ext>
            </a:extLst>
          </p:cNvPr>
          <p:cNvSpPr txBox="1"/>
          <p:nvPr/>
        </p:nvSpPr>
        <p:spPr>
          <a:xfrm>
            <a:off x="466310" y="1790486"/>
            <a:ext cx="6931152" cy="4401205"/>
          </a:xfrm>
          <a:prstGeom prst="rect">
            <a:avLst/>
          </a:prstGeom>
          <a:noFill/>
        </p:spPr>
        <p:txBody>
          <a:bodyPr wrap="square" rtlCol="0">
            <a:spAutoFit/>
          </a:bodyPr>
          <a:lstStyle/>
          <a:p>
            <a:pPr marL="285750" indent="-285750">
              <a:buFont typeface="Arial" panose="020B0604020202020204" pitchFamily="34" charset="0"/>
              <a:buChar char="•"/>
            </a:pPr>
            <a:r>
              <a:rPr lang="en-US" sz="2800" dirty="0"/>
              <a:t>Interstitial lung disease (ILD) - insidious onset of breathlessness</a:t>
            </a:r>
          </a:p>
          <a:p>
            <a:pPr marL="285750" indent="-285750">
              <a:buFont typeface="Arial" panose="020B0604020202020204" pitchFamily="34" charset="0"/>
              <a:buChar char="•"/>
            </a:pPr>
            <a:r>
              <a:rPr lang="en-US" sz="2800" dirty="0"/>
              <a:t>Pericarditis</a:t>
            </a:r>
          </a:p>
          <a:p>
            <a:pPr marL="285750" indent="-285750">
              <a:buFont typeface="Arial" panose="020B0604020202020204" pitchFamily="34" charset="0"/>
              <a:buChar char="•"/>
            </a:pPr>
            <a:r>
              <a:rPr lang="en-US" sz="2800" dirty="0"/>
              <a:t>Pulmonary arterial hypertension (PAH)</a:t>
            </a:r>
          </a:p>
          <a:p>
            <a:pPr marL="285750" indent="-285750">
              <a:buFont typeface="Arial" panose="020B0604020202020204" pitchFamily="34" charset="0"/>
              <a:buChar char="•"/>
            </a:pPr>
            <a:r>
              <a:rPr lang="en-US" sz="2800" dirty="0"/>
              <a:t>Pleurisy - pleuritic pain</a:t>
            </a:r>
          </a:p>
          <a:p>
            <a:pPr marL="285750" indent="-285750">
              <a:buFont typeface="Arial" panose="020B0604020202020204" pitchFamily="34" charset="0"/>
              <a:buChar char="•"/>
            </a:pPr>
            <a:r>
              <a:rPr lang="en-US" sz="2800" dirty="0"/>
              <a:t>Serositis - pericardial and/or pulmonary effusion</a:t>
            </a:r>
          </a:p>
          <a:p>
            <a:pPr marL="285750" indent="-285750">
              <a:buFont typeface="Arial" panose="020B0604020202020204" pitchFamily="34" charset="0"/>
              <a:buChar char="•"/>
            </a:pPr>
            <a:r>
              <a:rPr lang="en-US" sz="2800" dirty="0"/>
              <a:t>Myocarditis - fever, tachycardia, breathlessness, heart failure</a:t>
            </a:r>
          </a:p>
          <a:p>
            <a:pPr marL="285750" indent="-285750">
              <a:buFont typeface="Arial" panose="020B0604020202020204" pitchFamily="34" charset="0"/>
              <a:buChar char="•"/>
            </a:pPr>
            <a:r>
              <a:rPr lang="en-US" sz="2800" dirty="0" err="1"/>
              <a:t>Libman</a:t>
            </a:r>
            <a:r>
              <a:rPr lang="en-US" sz="2800" dirty="0"/>
              <a:t>-Sacks endocarditis</a:t>
            </a:r>
          </a:p>
        </p:txBody>
      </p:sp>
      <p:sp>
        <p:nvSpPr>
          <p:cNvPr id="6" name="TextBox 5">
            <a:extLst>
              <a:ext uri="{FF2B5EF4-FFF2-40B4-BE49-F238E27FC236}">
                <a16:creationId xmlns:a16="http://schemas.microsoft.com/office/drawing/2014/main" id="{C62CEDF9-C30E-1BCD-2261-30270796B6B4}"/>
              </a:ext>
            </a:extLst>
          </p:cNvPr>
          <p:cNvSpPr txBox="1"/>
          <p:nvPr/>
        </p:nvSpPr>
        <p:spPr>
          <a:xfrm>
            <a:off x="391274" y="1338892"/>
            <a:ext cx="3895344" cy="523220"/>
          </a:xfrm>
          <a:prstGeom prst="rect">
            <a:avLst/>
          </a:prstGeom>
          <a:noFill/>
        </p:spPr>
        <p:txBody>
          <a:bodyPr wrap="square" rtlCol="0">
            <a:spAutoFit/>
          </a:bodyPr>
          <a:lstStyle/>
          <a:p>
            <a:r>
              <a:rPr lang="en-US" sz="2800" b="1" dirty="0"/>
              <a:t>Cardio-respiratory</a:t>
            </a:r>
          </a:p>
        </p:txBody>
      </p:sp>
      <p:pic>
        <p:nvPicPr>
          <p:cNvPr id="2" name="Picture 1">
            <a:extLst>
              <a:ext uri="{FF2B5EF4-FFF2-40B4-BE49-F238E27FC236}">
                <a16:creationId xmlns:a16="http://schemas.microsoft.com/office/drawing/2014/main" id="{ED961A5B-8A31-0799-9EB7-050975303718}"/>
              </a:ext>
            </a:extLst>
          </p:cNvPr>
          <p:cNvPicPr>
            <a:picLocks noChangeAspect="1"/>
          </p:cNvPicPr>
          <p:nvPr/>
        </p:nvPicPr>
        <p:blipFill>
          <a:blip r:embed="rId3"/>
          <a:stretch>
            <a:fillRect/>
          </a:stretch>
        </p:blipFill>
        <p:spPr>
          <a:xfrm>
            <a:off x="6701185" y="1477981"/>
            <a:ext cx="1651047" cy="1613529"/>
          </a:xfrm>
          <a:prstGeom prst="rect">
            <a:avLst/>
          </a:prstGeom>
        </p:spPr>
      </p:pic>
      <p:sp>
        <p:nvSpPr>
          <p:cNvPr id="7" name="TextBox 6">
            <a:extLst>
              <a:ext uri="{FF2B5EF4-FFF2-40B4-BE49-F238E27FC236}">
                <a16:creationId xmlns:a16="http://schemas.microsoft.com/office/drawing/2014/main" id="{3EB57230-E9B7-3986-E202-92D15AE9E87B}"/>
              </a:ext>
            </a:extLst>
          </p:cNvPr>
          <p:cNvSpPr txBox="1"/>
          <p:nvPr/>
        </p:nvSpPr>
        <p:spPr>
          <a:xfrm>
            <a:off x="7062706" y="4428984"/>
            <a:ext cx="3636652"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a:t>Pancreatitis </a:t>
            </a:r>
          </a:p>
          <a:p>
            <a:pPr marL="285750" indent="-285750">
              <a:buFont typeface="Arial" panose="020B0604020202020204" pitchFamily="34" charset="0"/>
              <a:buChar char="•"/>
            </a:pPr>
            <a:r>
              <a:rPr lang="en-US" sz="2800" dirty="0"/>
              <a:t>Enteritis</a:t>
            </a:r>
          </a:p>
          <a:p>
            <a:pPr marL="285750" indent="-285750">
              <a:buFont typeface="Arial" panose="020B0604020202020204" pitchFamily="34" charset="0"/>
              <a:buChar char="•"/>
            </a:pPr>
            <a:r>
              <a:rPr lang="en-US" sz="2800" dirty="0"/>
              <a:t>Lupoid hepatitis</a:t>
            </a:r>
          </a:p>
        </p:txBody>
      </p:sp>
      <p:sp>
        <p:nvSpPr>
          <p:cNvPr id="8" name="TextBox 7">
            <a:extLst>
              <a:ext uri="{FF2B5EF4-FFF2-40B4-BE49-F238E27FC236}">
                <a16:creationId xmlns:a16="http://schemas.microsoft.com/office/drawing/2014/main" id="{B21BF2D1-802E-FF7E-8C96-64D600531162}"/>
              </a:ext>
            </a:extLst>
          </p:cNvPr>
          <p:cNvSpPr txBox="1"/>
          <p:nvPr/>
        </p:nvSpPr>
        <p:spPr>
          <a:xfrm>
            <a:off x="7062706" y="3967082"/>
            <a:ext cx="3895344" cy="523220"/>
          </a:xfrm>
          <a:prstGeom prst="rect">
            <a:avLst/>
          </a:prstGeom>
          <a:noFill/>
        </p:spPr>
        <p:txBody>
          <a:bodyPr wrap="square" rtlCol="0">
            <a:spAutoFit/>
          </a:bodyPr>
          <a:lstStyle/>
          <a:p>
            <a:r>
              <a:rPr lang="en-US" sz="2800" b="1" dirty="0"/>
              <a:t>Gastrointestinal</a:t>
            </a:r>
          </a:p>
        </p:txBody>
      </p:sp>
      <p:pic>
        <p:nvPicPr>
          <p:cNvPr id="9" name="Picture 8">
            <a:extLst>
              <a:ext uri="{FF2B5EF4-FFF2-40B4-BE49-F238E27FC236}">
                <a16:creationId xmlns:a16="http://schemas.microsoft.com/office/drawing/2014/main" id="{7099EA25-0107-0730-3ECC-13920705E0D3}"/>
              </a:ext>
            </a:extLst>
          </p:cNvPr>
          <p:cNvPicPr>
            <a:picLocks noChangeAspect="1"/>
          </p:cNvPicPr>
          <p:nvPr/>
        </p:nvPicPr>
        <p:blipFill>
          <a:blip r:embed="rId4"/>
          <a:stretch>
            <a:fillRect/>
          </a:stretch>
        </p:blipFill>
        <p:spPr>
          <a:xfrm>
            <a:off x="10209738" y="4130595"/>
            <a:ext cx="1515952" cy="1581446"/>
          </a:xfrm>
          <a:prstGeom prst="rect">
            <a:avLst/>
          </a:prstGeom>
        </p:spPr>
      </p:pic>
      <p:sp>
        <p:nvSpPr>
          <p:cNvPr id="3" name="Title 2">
            <a:extLst>
              <a:ext uri="{FF2B5EF4-FFF2-40B4-BE49-F238E27FC236}">
                <a16:creationId xmlns:a16="http://schemas.microsoft.com/office/drawing/2014/main" id="{89AC1303-E062-A7F4-B281-BAF0A5BB449A}"/>
              </a:ext>
            </a:extLst>
          </p:cNvPr>
          <p:cNvSpPr>
            <a:spLocks noGrp="1"/>
          </p:cNvSpPr>
          <p:nvPr>
            <p:ph type="title"/>
          </p:nvPr>
        </p:nvSpPr>
        <p:spPr/>
        <p:txBody>
          <a:bodyPr/>
          <a:lstStyle/>
          <a:p>
            <a:r>
              <a:rPr lang="en-US" dirty="0"/>
              <a:t>Clinical Manifestations</a:t>
            </a:r>
            <a:r>
              <a:rPr lang="en-US" sz="3200" dirty="0"/>
              <a:t>-5</a:t>
            </a:r>
            <a:endParaRPr lang="en-US" dirty="0"/>
          </a:p>
        </p:txBody>
      </p:sp>
    </p:spTree>
    <p:extLst>
      <p:ext uri="{BB962C8B-B14F-4D97-AF65-F5344CB8AC3E}">
        <p14:creationId xmlns:p14="http://schemas.microsoft.com/office/powerpoint/2010/main" val="32742842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16D7D27-4F94-7ED3-C1D1-61E32248ADF7}"/>
              </a:ext>
            </a:extLst>
          </p:cNvPr>
          <p:cNvSpPr txBox="1"/>
          <p:nvPr/>
        </p:nvSpPr>
        <p:spPr>
          <a:xfrm>
            <a:off x="1390983" y="1736933"/>
            <a:ext cx="7181089" cy="2246769"/>
          </a:xfrm>
          <a:prstGeom prst="rect">
            <a:avLst/>
          </a:prstGeom>
          <a:noFill/>
        </p:spPr>
        <p:txBody>
          <a:bodyPr wrap="square" numCol="2" rtlCol="0">
            <a:spAutoFit/>
          </a:bodyPr>
          <a:lstStyle/>
          <a:p>
            <a:pPr marL="285750" indent="-285750">
              <a:buFont typeface="Arial" panose="020B0604020202020204" pitchFamily="34" charset="0"/>
              <a:buChar char="•"/>
            </a:pPr>
            <a:r>
              <a:rPr lang="en-US" sz="2800" dirty="0"/>
              <a:t>Polyneuropathy</a:t>
            </a:r>
          </a:p>
          <a:p>
            <a:pPr marL="285750" indent="-285750">
              <a:buFont typeface="Arial" panose="020B0604020202020204" pitchFamily="34" charset="0"/>
              <a:buChar char="•"/>
            </a:pPr>
            <a:r>
              <a:rPr lang="en-US" sz="2800" dirty="0"/>
              <a:t>Cerebrovascular disease/Stroke</a:t>
            </a:r>
          </a:p>
          <a:p>
            <a:pPr marL="285750" indent="-285750">
              <a:buFont typeface="Arial" panose="020B0604020202020204" pitchFamily="34" charset="0"/>
              <a:buChar char="•"/>
            </a:pPr>
            <a:r>
              <a:rPr lang="en-US" sz="2800" dirty="0"/>
              <a:t>Seizure</a:t>
            </a:r>
          </a:p>
          <a:p>
            <a:pPr marL="285750" indent="-285750">
              <a:buFont typeface="Arial" panose="020B0604020202020204" pitchFamily="34" charset="0"/>
              <a:buChar char="•"/>
            </a:pPr>
            <a:r>
              <a:rPr lang="en-US" sz="2800" dirty="0"/>
              <a:t>Psychosis</a:t>
            </a:r>
          </a:p>
          <a:p>
            <a:pPr marL="285750" indent="-285750">
              <a:buFont typeface="Arial" panose="020B0604020202020204" pitchFamily="34" charset="0"/>
              <a:buChar char="•"/>
            </a:pPr>
            <a:r>
              <a:rPr lang="en-US" sz="2800" dirty="0"/>
              <a:t>Acute confusion state</a:t>
            </a:r>
          </a:p>
          <a:p>
            <a:pPr marL="285750" indent="-285750">
              <a:buFont typeface="Arial" panose="020B0604020202020204" pitchFamily="34" charset="0"/>
              <a:buChar char="•"/>
            </a:pPr>
            <a:r>
              <a:rPr lang="en-US" sz="2800" dirty="0"/>
              <a:t>Headache/migraine</a:t>
            </a:r>
          </a:p>
          <a:p>
            <a:pPr marL="285750" indent="-285750">
              <a:buFont typeface="Arial" panose="020B0604020202020204" pitchFamily="34" charset="0"/>
              <a:buChar char="•"/>
            </a:pPr>
            <a:r>
              <a:rPr lang="en-US" sz="2800" dirty="0"/>
              <a:t>Transverse myelitis</a:t>
            </a:r>
          </a:p>
          <a:p>
            <a:pPr marL="285750" indent="-285750">
              <a:buFont typeface="Arial" panose="020B0604020202020204" pitchFamily="34" charset="0"/>
              <a:buChar char="•"/>
            </a:pPr>
            <a:r>
              <a:rPr lang="en-US" sz="2800" dirty="0"/>
              <a:t>Cognitive impairment</a:t>
            </a:r>
          </a:p>
        </p:txBody>
      </p:sp>
      <p:sp>
        <p:nvSpPr>
          <p:cNvPr id="6" name="TextBox 5">
            <a:extLst>
              <a:ext uri="{FF2B5EF4-FFF2-40B4-BE49-F238E27FC236}">
                <a16:creationId xmlns:a16="http://schemas.microsoft.com/office/drawing/2014/main" id="{C62CEDF9-C30E-1BCD-2261-30270796B6B4}"/>
              </a:ext>
            </a:extLst>
          </p:cNvPr>
          <p:cNvSpPr txBox="1"/>
          <p:nvPr/>
        </p:nvSpPr>
        <p:spPr>
          <a:xfrm>
            <a:off x="1390983" y="1271525"/>
            <a:ext cx="3895344" cy="523220"/>
          </a:xfrm>
          <a:prstGeom prst="rect">
            <a:avLst/>
          </a:prstGeom>
          <a:noFill/>
        </p:spPr>
        <p:txBody>
          <a:bodyPr wrap="square" rtlCol="0">
            <a:spAutoFit/>
          </a:bodyPr>
          <a:lstStyle/>
          <a:p>
            <a:r>
              <a:rPr lang="en-US" sz="2800" b="1" dirty="0"/>
              <a:t>Neuropsychiatry</a:t>
            </a:r>
          </a:p>
        </p:txBody>
      </p:sp>
      <p:sp>
        <p:nvSpPr>
          <p:cNvPr id="7" name="TextBox 6">
            <a:extLst>
              <a:ext uri="{FF2B5EF4-FFF2-40B4-BE49-F238E27FC236}">
                <a16:creationId xmlns:a16="http://schemas.microsoft.com/office/drawing/2014/main" id="{3EB57230-E9B7-3986-E202-92D15AE9E87B}"/>
              </a:ext>
            </a:extLst>
          </p:cNvPr>
          <p:cNvSpPr txBox="1"/>
          <p:nvPr/>
        </p:nvSpPr>
        <p:spPr>
          <a:xfrm>
            <a:off x="1390984" y="4860157"/>
            <a:ext cx="6931152"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a:t>Dry eyes</a:t>
            </a:r>
          </a:p>
          <a:p>
            <a:pPr marL="285750" indent="-285750">
              <a:buFont typeface="Arial" panose="020B0604020202020204" pitchFamily="34" charset="0"/>
              <a:buChar char="•"/>
            </a:pPr>
            <a:r>
              <a:rPr lang="en-US" sz="2800" dirty="0"/>
              <a:t>Retinal vasculitis</a:t>
            </a:r>
          </a:p>
          <a:p>
            <a:pPr marL="285750" indent="-285750">
              <a:buFont typeface="Arial" panose="020B0604020202020204" pitchFamily="34" charset="0"/>
              <a:buChar char="•"/>
            </a:pPr>
            <a:r>
              <a:rPr lang="en-US" sz="2800" dirty="0"/>
              <a:t>Optic neuritis</a:t>
            </a:r>
          </a:p>
        </p:txBody>
      </p:sp>
      <p:sp>
        <p:nvSpPr>
          <p:cNvPr id="8" name="TextBox 7">
            <a:extLst>
              <a:ext uri="{FF2B5EF4-FFF2-40B4-BE49-F238E27FC236}">
                <a16:creationId xmlns:a16="http://schemas.microsoft.com/office/drawing/2014/main" id="{B21BF2D1-802E-FF7E-8C96-64D600531162}"/>
              </a:ext>
            </a:extLst>
          </p:cNvPr>
          <p:cNvSpPr txBox="1"/>
          <p:nvPr/>
        </p:nvSpPr>
        <p:spPr>
          <a:xfrm>
            <a:off x="1390983" y="4398492"/>
            <a:ext cx="3895344" cy="523220"/>
          </a:xfrm>
          <a:prstGeom prst="rect">
            <a:avLst/>
          </a:prstGeom>
          <a:noFill/>
        </p:spPr>
        <p:txBody>
          <a:bodyPr wrap="square" rtlCol="0">
            <a:spAutoFit/>
          </a:bodyPr>
          <a:lstStyle/>
          <a:p>
            <a:r>
              <a:rPr lang="en-US" sz="2800" b="1" dirty="0"/>
              <a:t>Eye</a:t>
            </a:r>
          </a:p>
        </p:txBody>
      </p:sp>
      <p:pic>
        <p:nvPicPr>
          <p:cNvPr id="3" name="Picture 2">
            <a:extLst>
              <a:ext uri="{FF2B5EF4-FFF2-40B4-BE49-F238E27FC236}">
                <a16:creationId xmlns:a16="http://schemas.microsoft.com/office/drawing/2014/main" id="{DA2478CD-9D1C-3616-3A88-AC24127249AA}"/>
              </a:ext>
            </a:extLst>
          </p:cNvPr>
          <p:cNvPicPr>
            <a:picLocks noChangeAspect="1"/>
          </p:cNvPicPr>
          <p:nvPr/>
        </p:nvPicPr>
        <p:blipFill>
          <a:blip r:embed="rId3"/>
          <a:stretch>
            <a:fillRect/>
          </a:stretch>
        </p:blipFill>
        <p:spPr>
          <a:xfrm>
            <a:off x="8559372" y="1736930"/>
            <a:ext cx="2125822" cy="1892212"/>
          </a:xfrm>
          <a:prstGeom prst="rect">
            <a:avLst/>
          </a:prstGeom>
        </p:spPr>
      </p:pic>
      <p:pic>
        <p:nvPicPr>
          <p:cNvPr id="5" name="Picture 4">
            <a:extLst>
              <a:ext uri="{FF2B5EF4-FFF2-40B4-BE49-F238E27FC236}">
                <a16:creationId xmlns:a16="http://schemas.microsoft.com/office/drawing/2014/main" id="{DE313851-9187-1796-0A08-D5F73870AD28}"/>
              </a:ext>
            </a:extLst>
          </p:cNvPr>
          <p:cNvPicPr>
            <a:picLocks noChangeAspect="1"/>
          </p:cNvPicPr>
          <p:nvPr/>
        </p:nvPicPr>
        <p:blipFill>
          <a:blip r:embed="rId4"/>
          <a:stretch>
            <a:fillRect/>
          </a:stretch>
        </p:blipFill>
        <p:spPr>
          <a:xfrm>
            <a:off x="4734669" y="4860157"/>
            <a:ext cx="1463020" cy="1384994"/>
          </a:xfrm>
          <a:prstGeom prst="rect">
            <a:avLst/>
          </a:prstGeom>
        </p:spPr>
      </p:pic>
      <p:sp>
        <p:nvSpPr>
          <p:cNvPr id="2" name="Title 1">
            <a:extLst>
              <a:ext uri="{FF2B5EF4-FFF2-40B4-BE49-F238E27FC236}">
                <a16:creationId xmlns:a16="http://schemas.microsoft.com/office/drawing/2014/main" id="{EB572873-94AE-FF8D-C234-DB425E9CDB38}"/>
              </a:ext>
            </a:extLst>
          </p:cNvPr>
          <p:cNvSpPr>
            <a:spLocks noGrp="1"/>
          </p:cNvSpPr>
          <p:nvPr>
            <p:ph type="title"/>
          </p:nvPr>
        </p:nvSpPr>
        <p:spPr/>
        <p:txBody>
          <a:bodyPr/>
          <a:lstStyle/>
          <a:p>
            <a:r>
              <a:rPr lang="en-US" dirty="0"/>
              <a:t>Clinical Manifestations</a:t>
            </a:r>
            <a:r>
              <a:rPr lang="en-US" sz="3200" dirty="0"/>
              <a:t>-6</a:t>
            </a:r>
            <a:endParaRPr lang="en-US" dirty="0"/>
          </a:p>
        </p:txBody>
      </p:sp>
    </p:spTree>
    <p:extLst>
      <p:ext uri="{BB962C8B-B14F-4D97-AF65-F5344CB8AC3E}">
        <p14:creationId xmlns:p14="http://schemas.microsoft.com/office/powerpoint/2010/main" val="31355898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16D7D27-4F94-7ED3-C1D1-61E32248ADF7}"/>
              </a:ext>
            </a:extLst>
          </p:cNvPr>
          <p:cNvSpPr txBox="1"/>
          <p:nvPr/>
        </p:nvSpPr>
        <p:spPr>
          <a:xfrm>
            <a:off x="1251755" y="2556050"/>
            <a:ext cx="6931152" cy="523220"/>
          </a:xfrm>
          <a:prstGeom prst="rect">
            <a:avLst/>
          </a:prstGeom>
          <a:noFill/>
        </p:spPr>
        <p:txBody>
          <a:bodyPr wrap="square" rtlCol="0">
            <a:spAutoFit/>
          </a:bodyPr>
          <a:lstStyle/>
          <a:p>
            <a:pPr marL="285750" indent="-285750">
              <a:buFont typeface="Arial" panose="020B0604020202020204" pitchFamily="34" charset="0"/>
              <a:buChar char="•"/>
            </a:pPr>
            <a:r>
              <a:rPr lang="en-US" sz="2800" dirty="0"/>
              <a:t>Fever</a:t>
            </a:r>
          </a:p>
        </p:txBody>
      </p:sp>
      <p:sp>
        <p:nvSpPr>
          <p:cNvPr id="6" name="TextBox 5">
            <a:extLst>
              <a:ext uri="{FF2B5EF4-FFF2-40B4-BE49-F238E27FC236}">
                <a16:creationId xmlns:a16="http://schemas.microsoft.com/office/drawing/2014/main" id="{C62CEDF9-C30E-1BCD-2261-30270796B6B4}"/>
              </a:ext>
            </a:extLst>
          </p:cNvPr>
          <p:cNvSpPr txBox="1"/>
          <p:nvPr/>
        </p:nvSpPr>
        <p:spPr>
          <a:xfrm>
            <a:off x="1251755" y="2094385"/>
            <a:ext cx="3895344" cy="523220"/>
          </a:xfrm>
          <a:prstGeom prst="rect">
            <a:avLst/>
          </a:prstGeom>
          <a:noFill/>
        </p:spPr>
        <p:txBody>
          <a:bodyPr wrap="square" rtlCol="0">
            <a:spAutoFit/>
          </a:bodyPr>
          <a:lstStyle/>
          <a:p>
            <a:r>
              <a:rPr lang="en-US" sz="2800" b="1" dirty="0"/>
              <a:t>Vasculitis</a:t>
            </a:r>
          </a:p>
        </p:txBody>
      </p:sp>
      <p:sp>
        <p:nvSpPr>
          <p:cNvPr id="7" name="TextBox 6">
            <a:extLst>
              <a:ext uri="{FF2B5EF4-FFF2-40B4-BE49-F238E27FC236}">
                <a16:creationId xmlns:a16="http://schemas.microsoft.com/office/drawing/2014/main" id="{3EB57230-E9B7-3986-E202-92D15AE9E87B}"/>
              </a:ext>
            </a:extLst>
          </p:cNvPr>
          <p:cNvSpPr txBox="1"/>
          <p:nvPr/>
        </p:nvSpPr>
        <p:spPr>
          <a:xfrm>
            <a:off x="1841233" y="4487120"/>
            <a:ext cx="6931152" cy="954107"/>
          </a:xfrm>
          <a:prstGeom prst="rect">
            <a:avLst/>
          </a:prstGeom>
          <a:noFill/>
        </p:spPr>
        <p:txBody>
          <a:bodyPr wrap="square" rtlCol="0">
            <a:spAutoFit/>
          </a:bodyPr>
          <a:lstStyle/>
          <a:p>
            <a:pPr marL="285750" indent="-285750">
              <a:buFont typeface="Arial" panose="020B0604020202020204" pitchFamily="34" charset="0"/>
              <a:buChar char="•"/>
            </a:pPr>
            <a:r>
              <a:rPr lang="en-US" sz="2800" dirty="0"/>
              <a:t>Triphasic phenomenon: fingertips turn white, then blue, finally red</a:t>
            </a:r>
          </a:p>
        </p:txBody>
      </p:sp>
      <p:sp>
        <p:nvSpPr>
          <p:cNvPr id="8" name="TextBox 7">
            <a:extLst>
              <a:ext uri="{FF2B5EF4-FFF2-40B4-BE49-F238E27FC236}">
                <a16:creationId xmlns:a16="http://schemas.microsoft.com/office/drawing/2014/main" id="{B21BF2D1-802E-FF7E-8C96-64D600531162}"/>
              </a:ext>
            </a:extLst>
          </p:cNvPr>
          <p:cNvSpPr txBox="1"/>
          <p:nvPr/>
        </p:nvSpPr>
        <p:spPr>
          <a:xfrm>
            <a:off x="1812971" y="4019573"/>
            <a:ext cx="3895344" cy="523220"/>
          </a:xfrm>
          <a:prstGeom prst="rect">
            <a:avLst/>
          </a:prstGeom>
          <a:noFill/>
        </p:spPr>
        <p:txBody>
          <a:bodyPr wrap="square" rtlCol="0">
            <a:spAutoFit/>
          </a:bodyPr>
          <a:lstStyle/>
          <a:p>
            <a:r>
              <a:rPr lang="en-US" sz="2800" b="1" dirty="0"/>
              <a:t>Raynaud’s phenomenon</a:t>
            </a:r>
          </a:p>
        </p:txBody>
      </p:sp>
      <p:pic>
        <p:nvPicPr>
          <p:cNvPr id="2" name="Picture 1">
            <a:extLst>
              <a:ext uri="{FF2B5EF4-FFF2-40B4-BE49-F238E27FC236}">
                <a16:creationId xmlns:a16="http://schemas.microsoft.com/office/drawing/2014/main" id="{622B39B7-0595-2FD9-E37F-A66FC38567B1}"/>
              </a:ext>
            </a:extLst>
          </p:cNvPr>
          <p:cNvPicPr>
            <a:picLocks noChangeAspect="1"/>
          </p:cNvPicPr>
          <p:nvPr/>
        </p:nvPicPr>
        <p:blipFill>
          <a:blip r:embed="rId3"/>
          <a:stretch>
            <a:fillRect/>
          </a:stretch>
        </p:blipFill>
        <p:spPr>
          <a:xfrm>
            <a:off x="10021689" y="1921237"/>
            <a:ext cx="1091453" cy="1269625"/>
          </a:xfrm>
          <a:prstGeom prst="rect">
            <a:avLst/>
          </a:prstGeom>
        </p:spPr>
      </p:pic>
      <p:sp>
        <p:nvSpPr>
          <p:cNvPr id="9" name="TextBox 8">
            <a:extLst>
              <a:ext uri="{FF2B5EF4-FFF2-40B4-BE49-F238E27FC236}">
                <a16:creationId xmlns:a16="http://schemas.microsoft.com/office/drawing/2014/main" id="{A7F4D05D-0322-06F6-0D43-CF547333AAC4}"/>
              </a:ext>
            </a:extLst>
          </p:cNvPr>
          <p:cNvSpPr txBox="1"/>
          <p:nvPr/>
        </p:nvSpPr>
        <p:spPr>
          <a:xfrm>
            <a:off x="5964526" y="2108863"/>
            <a:ext cx="3862979" cy="1384995"/>
          </a:xfrm>
          <a:prstGeom prst="rect">
            <a:avLst/>
          </a:prstGeom>
          <a:noFill/>
        </p:spPr>
        <p:txBody>
          <a:bodyPr wrap="square" rtlCol="0">
            <a:spAutoFit/>
          </a:bodyPr>
          <a:lstStyle/>
          <a:p>
            <a:pPr marL="285750" indent="-285750">
              <a:buFont typeface="Arial" panose="020B0604020202020204" pitchFamily="34" charset="0"/>
              <a:buChar char="•"/>
            </a:pPr>
            <a:r>
              <a:rPr lang="en-US" sz="2800" dirty="0"/>
              <a:t>Fever</a:t>
            </a:r>
          </a:p>
          <a:p>
            <a:pPr marL="285750" indent="-285750">
              <a:buFont typeface="Arial" panose="020B0604020202020204" pitchFamily="34" charset="0"/>
              <a:buChar char="•"/>
            </a:pPr>
            <a:r>
              <a:rPr lang="en-US" sz="2800" dirty="0"/>
              <a:t>Fatigue</a:t>
            </a:r>
          </a:p>
          <a:p>
            <a:pPr marL="285750" indent="-285750">
              <a:buFont typeface="Arial" panose="020B0604020202020204" pitchFamily="34" charset="0"/>
              <a:buChar char="•"/>
            </a:pPr>
            <a:r>
              <a:rPr lang="en-US" sz="2800" dirty="0"/>
              <a:t>Weight loss</a:t>
            </a:r>
          </a:p>
        </p:txBody>
      </p:sp>
      <p:sp>
        <p:nvSpPr>
          <p:cNvPr id="10" name="TextBox 9">
            <a:extLst>
              <a:ext uri="{FF2B5EF4-FFF2-40B4-BE49-F238E27FC236}">
                <a16:creationId xmlns:a16="http://schemas.microsoft.com/office/drawing/2014/main" id="{700CA362-6941-44A9-BA99-95C33145008F}"/>
              </a:ext>
            </a:extLst>
          </p:cNvPr>
          <p:cNvSpPr txBox="1"/>
          <p:nvPr/>
        </p:nvSpPr>
        <p:spPr>
          <a:xfrm>
            <a:off x="5932161" y="1701108"/>
            <a:ext cx="3895344" cy="523220"/>
          </a:xfrm>
          <a:prstGeom prst="rect">
            <a:avLst/>
          </a:prstGeom>
          <a:noFill/>
        </p:spPr>
        <p:txBody>
          <a:bodyPr wrap="square" rtlCol="0">
            <a:spAutoFit/>
          </a:bodyPr>
          <a:lstStyle/>
          <a:p>
            <a:r>
              <a:rPr lang="en-US" sz="2800" b="1" dirty="0"/>
              <a:t>Constitutional symptoms</a:t>
            </a:r>
          </a:p>
        </p:txBody>
      </p:sp>
      <p:pic>
        <p:nvPicPr>
          <p:cNvPr id="11" name="Picture 10">
            <a:extLst>
              <a:ext uri="{FF2B5EF4-FFF2-40B4-BE49-F238E27FC236}">
                <a16:creationId xmlns:a16="http://schemas.microsoft.com/office/drawing/2014/main" id="{1CC5E8CB-3C95-2762-CFA7-9C5B6C8356C6}"/>
              </a:ext>
            </a:extLst>
          </p:cNvPr>
          <p:cNvPicPr>
            <a:picLocks noChangeAspect="1"/>
          </p:cNvPicPr>
          <p:nvPr/>
        </p:nvPicPr>
        <p:blipFill>
          <a:blip r:embed="rId4"/>
          <a:stretch>
            <a:fillRect/>
          </a:stretch>
        </p:blipFill>
        <p:spPr>
          <a:xfrm>
            <a:off x="3199427" y="2108681"/>
            <a:ext cx="1479462" cy="1247891"/>
          </a:xfrm>
          <a:prstGeom prst="rect">
            <a:avLst/>
          </a:prstGeom>
        </p:spPr>
      </p:pic>
      <p:pic>
        <p:nvPicPr>
          <p:cNvPr id="13" name="Picture 12">
            <a:extLst>
              <a:ext uri="{FF2B5EF4-FFF2-40B4-BE49-F238E27FC236}">
                <a16:creationId xmlns:a16="http://schemas.microsoft.com/office/drawing/2014/main" id="{495CE2D1-0D7E-B670-7D84-599D16912B27}"/>
              </a:ext>
            </a:extLst>
          </p:cNvPr>
          <p:cNvPicPr>
            <a:picLocks noChangeAspect="1"/>
          </p:cNvPicPr>
          <p:nvPr/>
        </p:nvPicPr>
        <p:blipFill>
          <a:blip r:embed="rId5"/>
          <a:stretch>
            <a:fillRect/>
          </a:stretch>
        </p:blipFill>
        <p:spPr>
          <a:xfrm>
            <a:off x="8181163" y="4112356"/>
            <a:ext cx="1502548" cy="1805559"/>
          </a:xfrm>
          <a:prstGeom prst="rect">
            <a:avLst/>
          </a:prstGeom>
        </p:spPr>
      </p:pic>
      <p:sp>
        <p:nvSpPr>
          <p:cNvPr id="3" name="Title 2">
            <a:extLst>
              <a:ext uri="{FF2B5EF4-FFF2-40B4-BE49-F238E27FC236}">
                <a16:creationId xmlns:a16="http://schemas.microsoft.com/office/drawing/2014/main" id="{99D8089F-DC2B-56D1-FDDA-A3D11C672C18}"/>
              </a:ext>
            </a:extLst>
          </p:cNvPr>
          <p:cNvSpPr>
            <a:spLocks noGrp="1"/>
          </p:cNvSpPr>
          <p:nvPr>
            <p:ph type="title"/>
          </p:nvPr>
        </p:nvSpPr>
        <p:spPr/>
        <p:txBody>
          <a:bodyPr/>
          <a:lstStyle/>
          <a:p>
            <a:r>
              <a:rPr lang="en-US" dirty="0"/>
              <a:t>Clinical Manifestations</a:t>
            </a:r>
            <a:r>
              <a:rPr lang="en-US" sz="3200" dirty="0"/>
              <a:t>-7</a:t>
            </a:r>
            <a:endParaRPr lang="en-US" dirty="0"/>
          </a:p>
        </p:txBody>
      </p:sp>
    </p:spTree>
    <p:extLst>
      <p:ext uri="{BB962C8B-B14F-4D97-AF65-F5344CB8AC3E}">
        <p14:creationId xmlns:p14="http://schemas.microsoft.com/office/powerpoint/2010/main" val="35144691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C6D52-2B07-3103-4923-2448580B3F26}"/>
              </a:ext>
            </a:extLst>
          </p:cNvPr>
          <p:cNvSpPr>
            <a:spLocks noGrp="1"/>
          </p:cNvSpPr>
          <p:nvPr>
            <p:ph type="title"/>
          </p:nvPr>
        </p:nvSpPr>
        <p:spPr/>
        <p:txBody>
          <a:bodyPr/>
          <a:lstStyle/>
          <a:p>
            <a:r>
              <a:rPr lang="en-MY" dirty="0"/>
              <a:t>Take Home Message</a:t>
            </a:r>
            <a:endParaRPr lang="en-GB" dirty="0"/>
          </a:p>
        </p:txBody>
      </p:sp>
      <p:sp>
        <p:nvSpPr>
          <p:cNvPr id="4" name="Content Placeholder 3">
            <a:extLst>
              <a:ext uri="{FF2B5EF4-FFF2-40B4-BE49-F238E27FC236}">
                <a16:creationId xmlns:a16="http://schemas.microsoft.com/office/drawing/2014/main" id="{4B6262F5-217A-4078-D501-8667AFF3562D}"/>
              </a:ext>
            </a:extLst>
          </p:cNvPr>
          <p:cNvSpPr>
            <a:spLocks noGrp="1"/>
          </p:cNvSpPr>
          <p:nvPr>
            <p:ph idx="1"/>
          </p:nvPr>
        </p:nvSpPr>
        <p:spPr>
          <a:xfrm>
            <a:off x="723900" y="2168053"/>
            <a:ext cx="10744200" cy="2701898"/>
          </a:xfrm>
        </p:spPr>
        <p:txBody>
          <a:bodyPr>
            <a:noAutofit/>
          </a:bodyPr>
          <a:lstStyle/>
          <a:p>
            <a:pPr algn="just">
              <a:spcBef>
                <a:spcPts val="1800"/>
              </a:spcBef>
            </a:pPr>
            <a:r>
              <a:rPr lang="en-US" sz="3200" dirty="0"/>
              <a:t>All organ systems may be potentially affected in patients with SLE.</a:t>
            </a:r>
          </a:p>
          <a:p>
            <a:pPr algn="just">
              <a:spcBef>
                <a:spcPts val="1800"/>
              </a:spcBef>
            </a:pPr>
            <a:r>
              <a:rPr lang="en-US" sz="3200" dirty="0"/>
              <a:t>Diagnosis of SLE should be based on clinical manifestations supported by laboratory findings.</a:t>
            </a:r>
          </a:p>
          <a:p>
            <a:pPr algn="just">
              <a:spcBef>
                <a:spcPts val="1800"/>
              </a:spcBef>
            </a:pPr>
            <a:r>
              <a:rPr lang="en-US" sz="3200" dirty="0"/>
              <a:t>Remember to consider alternative diagnoses and exclude them.</a:t>
            </a:r>
          </a:p>
        </p:txBody>
      </p:sp>
    </p:spTree>
    <p:extLst>
      <p:ext uri="{BB962C8B-B14F-4D97-AF65-F5344CB8AC3E}">
        <p14:creationId xmlns:p14="http://schemas.microsoft.com/office/powerpoint/2010/main" val="16960721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9665C6EF-C114-3628-A7DD-9F2EFB60279B}"/>
              </a:ext>
            </a:extLst>
          </p:cNvPr>
          <p:cNvSpPr>
            <a:spLocks noGrp="1"/>
          </p:cNvSpPr>
          <p:nvPr>
            <p:ph type="ftr" sz="quarter" idx="11"/>
          </p:nvPr>
        </p:nvSpPr>
        <p:spPr/>
        <p:txBody>
          <a:bodyPr/>
          <a:lstStyle/>
          <a:p>
            <a:r>
              <a:rPr lang="en-US"/>
              <a:t>Clinical Practice Guidelines Systemic Lupus Erythematosus</a:t>
            </a:r>
          </a:p>
        </p:txBody>
      </p:sp>
      <p:pic>
        <p:nvPicPr>
          <p:cNvPr id="3" name="Picture 2">
            <a:extLst>
              <a:ext uri="{FF2B5EF4-FFF2-40B4-BE49-F238E27FC236}">
                <a16:creationId xmlns:a16="http://schemas.microsoft.com/office/drawing/2014/main" id="{F1229F82-A83E-E4EF-B33B-2A95B70E8F5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857">
                        <a14:foregroundMark x1="90857" y1="20929" x2="90857" y2="20929"/>
                        <a14:foregroundMark x1="90857" y1="20929" x2="90857" y2="20929"/>
                        <a14:foregroundMark x1="48500" y1="49571" x2="48500" y2="49571"/>
                        <a14:foregroundMark x1="62714" y1="48857" x2="62714" y2="48857"/>
                        <a14:foregroundMark x1="60786" y1="47357" x2="60786" y2="47357"/>
                        <a14:foregroundMark x1="60571" y1="48857" x2="60571" y2="48857"/>
                        <a14:foregroundMark x1="31571" y1="50786" x2="31571" y2="50786"/>
                        <a14:foregroundMark x1="42714" y1="40714" x2="42714" y2="40714"/>
                        <a14:foregroundMark x1="35714" y1="51714" x2="35714" y2="51714"/>
                        <a14:foregroundMark x1="42714" y1="40929" x2="42714" y2="40929"/>
                        <a14:foregroundMark x1="43429" y1="38714" x2="43429" y2="38714"/>
                        <a14:foregroundMark x1="29214" y1="79071" x2="29214" y2="79071"/>
                        <a14:foregroundMark x1="46000" y1="78714" x2="46000" y2="78714"/>
                        <a14:foregroundMark x1="41500" y1="77286" x2="41500" y2="77286"/>
                        <a14:foregroundMark x1="46143" y1="70286" x2="46143" y2="70286"/>
                      </a14:backgroundRemoval>
                    </a14:imgEffect>
                  </a14:imgLayer>
                </a14:imgProps>
              </a:ext>
            </a:extLst>
          </a:blip>
          <a:stretch>
            <a:fillRect/>
          </a:stretch>
        </p:blipFill>
        <p:spPr>
          <a:xfrm>
            <a:off x="2842054" y="-1"/>
            <a:ext cx="6610865" cy="6610865"/>
          </a:xfrm>
          <a:prstGeom prst="rect">
            <a:avLst/>
          </a:prstGeom>
        </p:spPr>
      </p:pic>
    </p:spTree>
    <p:extLst>
      <p:ext uri="{BB962C8B-B14F-4D97-AF65-F5344CB8AC3E}">
        <p14:creationId xmlns:p14="http://schemas.microsoft.com/office/powerpoint/2010/main" val="3060998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CBD4B-BF3B-FD69-850B-30850EF9D1A0}"/>
              </a:ext>
            </a:extLst>
          </p:cNvPr>
          <p:cNvSpPr>
            <a:spLocks noGrp="1"/>
          </p:cNvSpPr>
          <p:nvPr>
            <p:ph type="title"/>
          </p:nvPr>
        </p:nvSpPr>
        <p:spPr/>
        <p:txBody>
          <a:bodyPr/>
          <a:lstStyle/>
          <a:p>
            <a:r>
              <a:rPr lang="en-MY" dirty="0"/>
              <a:t>Learning Objective</a:t>
            </a:r>
            <a:endParaRPr lang="en-GB" dirty="0"/>
          </a:p>
        </p:txBody>
      </p:sp>
      <p:sp>
        <p:nvSpPr>
          <p:cNvPr id="3" name="Content Placeholder 2">
            <a:extLst>
              <a:ext uri="{FF2B5EF4-FFF2-40B4-BE49-F238E27FC236}">
                <a16:creationId xmlns:a16="http://schemas.microsoft.com/office/drawing/2014/main" id="{F42ECA8A-502E-DDC5-1D7C-4B79AB3E3BCC}"/>
              </a:ext>
            </a:extLst>
          </p:cNvPr>
          <p:cNvSpPr>
            <a:spLocks noGrp="1"/>
          </p:cNvSpPr>
          <p:nvPr>
            <p:ph idx="1"/>
          </p:nvPr>
        </p:nvSpPr>
        <p:spPr>
          <a:xfrm>
            <a:off x="723900" y="2239644"/>
            <a:ext cx="10744200" cy="1189356"/>
          </a:xfrm>
        </p:spPr>
        <p:txBody>
          <a:bodyPr>
            <a:normAutofit/>
          </a:bodyPr>
          <a:lstStyle/>
          <a:p>
            <a:pPr algn="just"/>
            <a:r>
              <a:rPr lang="en-GB" sz="3200" dirty="0"/>
              <a:t>To recognise and learn about the various clinical manifestations of patients with SLE</a:t>
            </a:r>
          </a:p>
        </p:txBody>
      </p:sp>
    </p:spTree>
    <p:extLst>
      <p:ext uri="{BB962C8B-B14F-4D97-AF65-F5344CB8AC3E}">
        <p14:creationId xmlns:p14="http://schemas.microsoft.com/office/powerpoint/2010/main" val="4064584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896D3-37AD-7029-DC7A-C75038C6EC5C}"/>
              </a:ext>
            </a:extLst>
          </p:cNvPr>
          <p:cNvSpPr>
            <a:spLocks noGrp="1"/>
          </p:cNvSpPr>
          <p:nvPr>
            <p:ph type="title"/>
          </p:nvPr>
        </p:nvSpPr>
        <p:spPr/>
        <p:txBody>
          <a:bodyPr>
            <a:normAutofit/>
          </a:bodyPr>
          <a:lstStyle/>
          <a:p>
            <a:r>
              <a:rPr lang="en-US" sz="3600" dirty="0">
                <a:solidFill>
                  <a:schemeClr val="tx1"/>
                </a:solidFill>
              </a:rPr>
              <a:t>Dia</a:t>
            </a:r>
            <a:r>
              <a:rPr lang="en-US" sz="3600" dirty="0"/>
              <a:t>gnosis is Based on Clinical and Laboratory Findings</a:t>
            </a:r>
            <a:endParaRPr lang="en-US" sz="3600" dirty="0">
              <a:solidFill>
                <a:schemeClr val="tx1"/>
              </a:solidFill>
            </a:endParaRPr>
          </a:p>
        </p:txBody>
      </p:sp>
      <p:graphicFrame>
        <p:nvGraphicFramePr>
          <p:cNvPr id="4" name="Content Placeholder 3">
            <a:extLst>
              <a:ext uri="{FF2B5EF4-FFF2-40B4-BE49-F238E27FC236}">
                <a16:creationId xmlns:a16="http://schemas.microsoft.com/office/drawing/2014/main" id="{72873672-4920-FBD9-ED4B-BA44F8C0EA18}"/>
              </a:ext>
            </a:extLst>
          </p:cNvPr>
          <p:cNvGraphicFramePr>
            <a:graphicFrameLocks noGrp="1"/>
          </p:cNvGraphicFramePr>
          <p:nvPr>
            <p:ph idx="1"/>
          </p:nvPr>
        </p:nvGraphicFramePr>
        <p:xfrm>
          <a:off x="754063" y="1509713"/>
          <a:ext cx="10744200" cy="4667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3172608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4EA291DC-3C23-6F41-8A54-78F2ECFC2873}"/>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92015CFF-8BEF-194F-8DAB-85C67CCD2713}"/>
                                            </p:graphic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graphicEl>
                                              <a:dgm id="{9EBEA24A-FAC1-CA40-BDC2-115FB2666C8C}"/>
                                            </p:graphic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graphicEl>
                                              <a:dgm id="{F3E843E6-28B1-CF47-97D0-F174EB236E22}"/>
                                            </p:graphic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graphicEl>
                                              <a:dgm id="{CFEFF96C-0E9D-3542-A516-D6FF599316AB}"/>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FCCBDEDE-3AFB-074D-A712-91979B76E2F1}"/>
                                            </p:graphic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graphicEl>
                                              <a:dgm id="{6B4D2CDF-74A1-4E45-A3D6-918695966300}"/>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191857-0D4C-04E3-2649-9A08B0DBCCB2}"/>
              </a:ext>
            </a:extLst>
          </p:cNvPr>
          <p:cNvSpPr>
            <a:spLocks noGrp="1"/>
          </p:cNvSpPr>
          <p:nvPr>
            <p:ph type="title"/>
          </p:nvPr>
        </p:nvSpPr>
        <p:spPr/>
        <p:txBody>
          <a:bodyPr>
            <a:normAutofit/>
          </a:bodyPr>
          <a:lstStyle/>
          <a:p>
            <a:r>
              <a:rPr lang="en-US" sz="3600" dirty="0">
                <a:solidFill>
                  <a:schemeClr val="tx1"/>
                </a:solidFill>
              </a:rPr>
              <a:t>Dia</a:t>
            </a:r>
            <a:r>
              <a:rPr lang="en-US" sz="3600" dirty="0"/>
              <a:t>gnosis is Based on Clinical and Laboratory Findings</a:t>
            </a:r>
            <a:r>
              <a:rPr lang="en-US" sz="2400" dirty="0"/>
              <a:t>-2</a:t>
            </a:r>
            <a:endParaRPr lang="en-US" sz="3600" dirty="0"/>
          </a:p>
        </p:txBody>
      </p:sp>
      <p:pic>
        <p:nvPicPr>
          <p:cNvPr id="5" name="Picture 4">
            <a:extLst>
              <a:ext uri="{FF2B5EF4-FFF2-40B4-BE49-F238E27FC236}">
                <a16:creationId xmlns:a16="http://schemas.microsoft.com/office/drawing/2014/main" id="{FE860D75-4BE6-447C-006A-1C613A72F14F}"/>
              </a:ext>
            </a:extLst>
          </p:cNvPr>
          <p:cNvPicPr>
            <a:picLocks noChangeAspect="1"/>
          </p:cNvPicPr>
          <p:nvPr/>
        </p:nvPicPr>
        <p:blipFill>
          <a:blip r:embed="rId3"/>
          <a:stretch>
            <a:fillRect/>
          </a:stretch>
        </p:blipFill>
        <p:spPr>
          <a:xfrm>
            <a:off x="976044" y="2210549"/>
            <a:ext cx="10325529" cy="2457277"/>
          </a:xfrm>
          <a:prstGeom prst="rect">
            <a:avLst/>
          </a:prstGeom>
        </p:spPr>
      </p:pic>
    </p:spTree>
    <p:extLst>
      <p:ext uri="{BB962C8B-B14F-4D97-AF65-F5344CB8AC3E}">
        <p14:creationId xmlns:p14="http://schemas.microsoft.com/office/powerpoint/2010/main" val="21918603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D896D3-37AD-7029-DC7A-C75038C6EC5C}"/>
              </a:ext>
            </a:extLst>
          </p:cNvPr>
          <p:cNvSpPr>
            <a:spLocks noGrp="1"/>
          </p:cNvSpPr>
          <p:nvPr>
            <p:ph type="title"/>
          </p:nvPr>
        </p:nvSpPr>
        <p:spPr/>
        <p:txBody>
          <a:bodyPr>
            <a:normAutofit/>
          </a:bodyPr>
          <a:lstStyle/>
          <a:p>
            <a:r>
              <a:rPr lang="en-US" sz="3600" dirty="0">
                <a:solidFill>
                  <a:schemeClr val="tx1"/>
                </a:solidFill>
              </a:rPr>
              <a:t>Dia</a:t>
            </a:r>
            <a:r>
              <a:rPr lang="en-US" sz="3600" dirty="0"/>
              <a:t>gnosis is Based on Clinical and Laboratory Findings</a:t>
            </a:r>
            <a:r>
              <a:rPr lang="en-US" sz="2800" dirty="0"/>
              <a:t>-3</a:t>
            </a:r>
            <a:endParaRPr lang="en-US" sz="3600" dirty="0">
              <a:solidFill>
                <a:schemeClr val="tx1"/>
              </a:solidFill>
            </a:endParaRPr>
          </a:p>
        </p:txBody>
      </p:sp>
      <p:graphicFrame>
        <p:nvGraphicFramePr>
          <p:cNvPr id="4" name="Content Placeholder 3">
            <a:extLst>
              <a:ext uri="{FF2B5EF4-FFF2-40B4-BE49-F238E27FC236}">
                <a16:creationId xmlns:a16="http://schemas.microsoft.com/office/drawing/2014/main" id="{72873672-4920-FBD9-ED4B-BA44F8C0EA18}"/>
              </a:ext>
            </a:extLst>
          </p:cNvPr>
          <p:cNvGraphicFramePr>
            <a:graphicFrameLocks noGrp="1"/>
          </p:cNvGraphicFramePr>
          <p:nvPr>
            <p:ph idx="1"/>
          </p:nvPr>
        </p:nvGraphicFramePr>
        <p:xfrm>
          <a:off x="754063" y="1509713"/>
          <a:ext cx="10744200" cy="46672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79237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4">
                                            <p:graphicEl>
                                              <a:dgm id="{6B4D2CDF-74A1-4E45-A3D6-918695966300}"/>
                                            </p:graphic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lvlOne"/>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42F48CA-B850-CCCC-E4F2-3C25F72B0161}"/>
              </a:ext>
            </a:extLst>
          </p:cNvPr>
          <p:cNvSpPr>
            <a:spLocks noGrp="1"/>
          </p:cNvSpPr>
          <p:nvPr>
            <p:ph type="title"/>
          </p:nvPr>
        </p:nvSpPr>
        <p:spPr/>
        <p:txBody>
          <a:bodyPr anchor="ctr" anchorCtr="0"/>
          <a:lstStyle/>
          <a:p>
            <a:r>
              <a:rPr lang="en-GB" dirty="0"/>
              <a:t>CLINICAL MANIFESTATIONS</a:t>
            </a:r>
          </a:p>
        </p:txBody>
      </p:sp>
      <p:sp>
        <p:nvSpPr>
          <p:cNvPr id="6" name="Text Placeholder 5">
            <a:extLst>
              <a:ext uri="{FF2B5EF4-FFF2-40B4-BE49-F238E27FC236}">
                <a16:creationId xmlns:a16="http://schemas.microsoft.com/office/drawing/2014/main" id="{BD4BCD31-4BA3-D30A-E4CD-94D3F9757432}"/>
              </a:ext>
            </a:extLst>
          </p:cNvPr>
          <p:cNvSpPr>
            <a:spLocks noGrp="1"/>
          </p:cNvSpPr>
          <p:nvPr>
            <p:ph type="body" idx="1"/>
          </p:nvPr>
        </p:nvSpPr>
        <p:spPr/>
        <p:txBody>
          <a:bodyPr/>
          <a:lstStyle/>
          <a:p>
            <a:endParaRPr lang="en-GB"/>
          </a:p>
        </p:txBody>
      </p:sp>
    </p:spTree>
    <p:extLst>
      <p:ext uri="{BB962C8B-B14F-4D97-AF65-F5344CB8AC3E}">
        <p14:creationId xmlns:p14="http://schemas.microsoft.com/office/powerpoint/2010/main" val="18596595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D68F1-542A-A338-96D3-19B75AF62513}"/>
              </a:ext>
            </a:extLst>
          </p:cNvPr>
          <p:cNvSpPr>
            <a:spLocks noGrp="1"/>
          </p:cNvSpPr>
          <p:nvPr>
            <p:ph type="title"/>
          </p:nvPr>
        </p:nvSpPr>
        <p:spPr/>
        <p:txBody>
          <a:bodyPr/>
          <a:lstStyle/>
          <a:p>
            <a:r>
              <a:rPr lang="en-US" dirty="0"/>
              <a:t>Clinical Manifestations</a:t>
            </a:r>
          </a:p>
        </p:txBody>
      </p:sp>
      <p:sp>
        <p:nvSpPr>
          <p:cNvPr id="3" name="Content Placeholder 2">
            <a:extLst>
              <a:ext uri="{FF2B5EF4-FFF2-40B4-BE49-F238E27FC236}">
                <a16:creationId xmlns:a16="http://schemas.microsoft.com/office/drawing/2014/main" id="{E922E295-A948-C187-9DC6-6588BFFD9E79}"/>
              </a:ext>
            </a:extLst>
          </p:cNvPr>
          <p:cNvSpPr>
            <a:spLocks noGrp="1"/>
          </p:cNvSpPr>
          <p:nvPr>
            <p:ph idx="1"/>
          </p:nvPr>
        </p:nvSpPr>
        <p:spPr>
          <a:xfrm>
            <a:off x="723900" y="1687029"/>
            <a:ext cx="10744200" cy="3799523"/>
          </a:xfrm>
        </p:spPr>
        <p:txBody>
          <a:bodyPr>
            <a:normAutofit/>
          </a:bodyPr>
          <a:lstStyle/>
          <a:p>
            <a:pPr algn="just"/>
            <a:r>
              <a:rPr lang="en-US" sz="3200" dirty="0"/>
              <a:t>Most frequent initial presenting symptoms: musculoskeletal (MSK), mucocutaneous, neurological</a:t>
            </a:r>
            <a:r>
              <a:rPr lang="en-US" sz="3200" baseline="30000" dirty="0"/>
              <a:t>16</a:t>
            </a:r>
          </a:p>
          <a:p>
            <a:pPr algn="just"/>
            <a:r>
              <a:rPr lang="en-US" sz="3200" dirty="0"/>
              <a:t>Median time from 1</a:t>
            </a:r>
            <a:r>
              <a:rPr lang="en-US" sz="3200" baseline="30000" dirty="0"/>
              <a:t>st</a:t>
            </a:r>
            <a:r>
              <a:rPr lang="en-US" sz="3200" dirty="0"/>
              <a:t> MSK symptom to SLE diagnosis</a:t>
            </a:r>
            <a:r>
              <a:rPr lang="en-US" sz="3200" baseline="30000" dirty="0"/>
              <a:t>16</a:t>
            </a:r>
          </a:p>
          <a:p>
            <a:pPr algn="just"/>
            <a:endParaRPr lang="en-US" sz="3200" dirty="0"/>
          </a:p>
          <a:p>
            <a:pPr algn="just"/>
            <a:r>
              <a:rPr lang="en-US" sz="3200" dirty="0"/>
              <a:t>Younger patients &lt;30 years with severe disease had the shortest time to diagnosis</a:t>
            </a:r>
            <a:r>
              <a:rPr lang="en-US" sz="3200" baseline="30000" dirty="0"/>
              <a:t>16</a:t>
            </a:r>
            <a:r>
              <a:rPr lang="en-US" sz="3200" dirty="0"/>
              <a:t>                                          </a:t>
            </a:r>
          </a:p>
        </p:txBody>
      </p:sp>
      <p:sp>
        <p:nvSpPr>
          <p:cNvPr id="5" name="Oval 4">
            <a:extLst>
              <a:ext uri="{FF2B5EF4-FFF2-40B4-BE49-F238E27FC236}">
                <a16:creationId xmlns:a16="http://schemas.microsoft.com/office/drawing/2014/main" id="{BA0394A5-9A5D-2AAC-1A19-CE78470FF48B}"/>
              </a:ext>
            </a:extLst>
          </p:cNvPr>
          <p:cNvSpPr/>
          <p:nvPr/>
        </p:nvSpPr>
        <p:spPr>
          <a:xfrm>
            <a:off x="10113772" y="2395412"/>
            <a:ext cx="1938528" cy="1189355"/>
          </a:xfrm>
          <a:prstGeom prst="ellipse">
            <a:avLst/>
          </a:prstGeom>
          <a:solidFill>
            <a:srgbClr val="FF00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A5D7D58C-BBFB-1691-3343-08625D85C1C6}"/>
              </a:ext>
            </a:extLst>
          </p:cNvPr>
          <p:cNvSpPr txBox="1"/>
          <p:nvPr/>
        </p:nvSpPr>
        <p:spPr>
          <a:xfrm>
            <a:off x="10497820" y="2598003"/>
            <a:ext cx="1170432" cy="830997"/>
          </a:xfrm>
          <a:prstGeom prst="rect">
            <a:avLst/>
          </a:prstGeom>
          <a:noFill/>
        </p:spPr>
        <p:txBody>
          <a:bodyPr wrap="square" rtlCol="0">
            <a:spAutoFit/>
          </a:bodyPr>
          <a:lstStyle/>
          <a:p>
            <a:pPr algn="ctr"/>
            <a:r>
              <a:rPr lang="en-US" sz="2400" dirty="0">
                <a:solidFill>
                  <a:schemeClr val="bg1"/>
                </a:solidFill>
              </a:rPr>
              <a:t>26.4 months</a:t>
            </a:r>
          </a:p>
        </p:txBody>
      </p:sp>
      <p:sp>
        <p:nvSpPr>
          <p:cNvPr id="4" name="Content Placeholder 2">
            <a:extLst>
              <a:ext uri="{FF2B5EF4-FFF2-40B4-BE49-F238E27FC236}">
                <a16:creationId xmlns:a16="http://schemas.microsoft.com/office/drawing/2014/main" id="{6338BA85-B88C-1702-359D-F1177206B86A}"/>
              </a:ext>
            </a:extLst>
          </p:cNvPr>
          <p:cNvSpPr txBox="1">
            <a:spLocks/>
          </p:cNvSpPr>
          <p:nvPr/>
        </p:nvSpPr>
        <p:spPr>
          <a:xfrm>
            <a:off x="949589" y="5687888"/>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16. Nightingale AL, et al. Lupus Sci Med. 2017;4(1):e000172.</a:t>
            </a:r>
            <a:endParaRPr lang="en-GB" altLang="en-US" sz="1400" dirty="0"/>
          </a:p>
        </p:txBody>
      </p:sp>
    </p:spTree>
    <p:extLst>
      <p:ext uri="{BB962C8B-B14F-4D97-AF65-F5344CB8AC3E}">
        <p14:creationId xmlns:p14="http://schemas.microsoft.com/office/powerpoint/2010/main" val="13568215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par>
                                <p:cTn id="8" presetID="9"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dissolv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5873272-10B3-A3A0-BBB3-5976715B74F6}"/>
              </a:ext>
            </a:extLst>
          </p:cNvPr>
          <p:cNvPicPr>
            <a:picLocks noChangeAspect="1"/>
          </p:cNvPicPr>
          <p:nvPr/>
        </p:nvPicPr>
        <p:blipFill>
          <a:blip r:embed="rId3"/>
          <a:stretch>
            <a:fillRect/>
          </a:stretch>
        </p:blipFill>
        <p:spPr>
          <a:xfrm>
            <a:off x="3467584" y="0"/>
            <a:ext cx="5698187" cy="6858000"/>
          </a:xfrm>
          <a:prstGeom prst="rect">
            <a:avLst/>
          </a:prstGeom>
        </p:spPr>
      </p:pic>
    </p:spTree>
    <p:extLst>
      <p:ext uri="{BB962C8B-B14F-4D97-AF65-F5344CB8AC3E}">
        <p14:creationId xmlns:p14="http://schemas.microsoft.com/office/powerpoint/2010/main" val="9371853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A1DB61-437E-0D22-32FE-748867D25F49}"/>
              </a:ext>
            </a:extLst>
          </p:cNvPr>
          <p:cNvPicPr>
            <a:picLocks noChangeAspect="1"/>
          </p:cNvPicPr>
          <p:nvPr/>
        </p:nvPicPr>
        <p:blipFill rotWithShape="1">
          <a:blip r:embed="rId3"/>
          <a:srcRect l="55795" r="1173"/>
          <a:stretch/>
        </p:blipFill>
        <p:spPr>
          <a:xfrm>
            <a:off x="8182326" y="1344744"/>
            <a:ext cx="1264587" cy="1631216"/>
          </a:xfrm>
          <a:prstGeom prst="rect">
            <a:avLst/>
          </a:prstGeom>
        </p:spPr>
      </p:pic>
      <p:pic>
        <p:nvPicPr>
          <p:cNvPr id="5" name="Picture 4">
            <a:extLst>
              <a:ext uri="{FF2B5EF4-FFF2-40B4-BE49-F238E27FC236}">
                <a16:creationId xmlns:a16="http://schemas.microsoft.com/office/drawing/2014/main" id="{3E849037-CEA1-7261-6E8A-26E75E1F7992}"/>
              </a:ext>
            </a:extLst>
          </p:cNvPr>
          <p:cNvPicPr>
            <a:picLocks noChangeAspect="1"/>
          </p:cNvPicPr>
          <p:nvPr/>
        </p:nvPicPr>
        <p:blipFill>
          <a:blip r:embed="rId4"/>
          <a:stretch>
            <a:fillRect/>
          </a:stretch>
        </p:blipFill>
        <p:spPr>
          <a:xfrm>
            <a:off x="5699730" y="2652387"/>
            <a:ext cx="6229777" cy="3250116"/>
          </a:xfrm>
          <a:prstGeom prst="rect">
            <a:avLst/>
          </a:prstGeom>
        </p:spPr>
      </p:pic>
      <p:sp>
        <p:nvSpPr>
          <p:cNvPr id="4" name="TextBox 3">
            <a:extLst>
              <a:ext uri="{FF2B5EF4-FFF2-40B4-BE49-F238E27FC236}">
                <a16:creationId xmlns:a16="http://schemas.microsoft.com/office/drawing/2014/main" id="{816D7D27-4F94-7ED3-C1D1-61E32248ADF7}"/>
              </a:ext>
            </a:extLst>
          </p:cNvPr>
          <p:cNvSpPr txBox="1"/>
          <p:nvPr/>
        </p:nvSpPr>
        <p:spPr>
          <a:xfrm>
            <a:off x="215757" y="2292286"/>
            <a:ext cx="5527497" cy="3970318"/>
          </a:xfrm>
          <a:prstGeom prst="rect">
            <a:avLst/>
          </a:prstGeom>
          <a:noFill/>
        </p:spPr>
        <p:txBody>
          <a:bodyPr wrap="square" rtlCol="0">
            <a:spAutoFit/>
          </a:bodyPr>
          <a:lstStyle/>
          <a:p>
            <a:pPr marL="285750" indent="-285750" algn="just">
              <a:buFont typeface="Arial" panose="020B0604020202020204" pitchFamily="34" charset="0"/>
              <a:buChar char="•"/>
            </a:pPr>
            <a:r>
              <a:rPr lang="en-US" sz="2800" dirty="0"/>
              <a:t>Malar rash - spares nasolabial fold, acute cutaneous lupus</a:t>
            </a:r>
          </a:p>
          <a:p>
            <a:pPr marL="285750" indent="-285750" algn="just">
              <a:buFont typeface="Arial" panose="020B0604020202020204" pitchFamily="34" charset="0"/>
              <a:buChar char="•"/>
            </a:pPr>
            <a:r>
              <a:rPr lang="en-US" sz="2800" dirty="0"/>
              <a:t>Oral ulcers - usually painless</a:t>
            </a:r>
          </a:p>
          <a:p>
            <a:pPr marL="285750" indent="-285750" algn="just">
              <a:buFont typeface="Arial" panose="020B0604020202020204" pitchFamily="34" charset="0"/>
              <a:buChar char="•"/>
            </a:pPr>
            <a:r>
              <a:rPr lang="en-US" sz="2800" dirty="0"/>
              <a:t>Photosensitivity - rash triggered by exposure to sunlight</a:t>
            </a:r>
          </a:p>
          <a:p>
            <a:pPr marL="285750" indent="-285750" algn="just">
              <a:buFont typeface="Arial" panose="020B0604020202020204" pitchFamily="34" charset="0"/>
              <a:buChar char="•"/>
            </a:pPr>
            <a:r>
              <a:rPr lang="en-US" sz="2800" dirty="0"/>
              <a:t>Discoid rash - chronic, heal with scarring, dyspigmentation</a:t>
            </a:r>
          </a:p>
          <a:p>
            <a:pPr marL="285750" indent="-285750" algn="just">
              <a:buFont typeface="Arial" panose="020B0604020202020204" pitchFamily="34" charset="0"/>
              <a:buChar char="•"/>
            </a:pPr>
            <a:r>
              <a:rPr lang="en-US" sz="2800" dirty="0"/>
              <a:t>Alopecia - scarring  (discoid) vs non-scarring</a:t>
            </a:r>
          </a:p>
        </p:txBody>
      </p:sp>
      <p:sp>
        <p:nvSpPr>
          <p:cNvPr id="6" name="TextBox 5">
            <a:extLst>
              <a:ext uri="{FF2B5EF4-FFF2-40B4-BE49-F238E27FC236}">
                <a16:creationId xmlns:a16="http://schemas.microsoft.com/office/drawing/2014/main" id="{C62CEDF9-C30E-1BCD-2261-30270796B6B4}"/>
              </a:ext>
            </a:extLst>
          </p:cNvPr>
          <p:cNvSpPr txBox="1"/>
          <p:nvPr/>
        </p:nvSpPr>
        <p:spPr>
          <a:xfrm>
            <a:off x="215757" y="1769066"/>
            <a:ext cx="3895344" cy="523220"/>
          </a:xfrm>
          <a:prstGeom prst="rect">
            <a:avLst/>
          </a:prstGeom>
          <a:noFill/>
        </p:spPr>
        <p:txBody>
          <a:bodyPr wrap="square" rtlCol="0">
            <a:spAutoFit/>
          </a:bodyPr>
          <a:lstStyle/>
          <a:p>
            <a:r>
              <a:rPr lang="en-US" sz="2800" b="1" dirty="0"/>
              <a:t>Mucocutaneous</a:t>
            </a:r>
          </a:p>
        </p:txBody>
      </p:sp>
      <p:sp>
        <p:nvSpPr>
          <p:cNvPr id="2" name="Title 1">
            <a:extLst>
              <a:ext uri="{FF2B5EF4-FFF2-40B4-BE49-F238E27FC236}">
                <a16:creationId xmlns:a16="http://schemas.microsoft.com/office/drawing/2014/main" id="{73C0185B-B4F5-681F-2071-5F48D041F8DA}"/>
              </a:ext>
            </a:extLst>
          </p:cNvPr>
          <p:cNvSpPr>
            <a:spLocks noGrp="1"/>
          </p:cNvSpPr>
          <p:nvPr>
            <p:ph type="title"/>
          </p:nvPr>
        </p:nvSpPr>
        <p:spPr>
          <a:xfrm>
            <a:off x="1246632" y="88544"/>
            <a:ext cx="11003280" cy="1189355"/>
          </a:xfrm>
        </p:spPr>
        <p:txBody>
          <a:bodyPr/>
          <a:lstStyle/>
          <a:p>
            <a:r>
              <a:rPr lang="en-US" dirty="0"/>
              <a:t>Clinical Manifestations</a:t>
            </a:r>
            <a:r>
              <a:rPr lang="en-US" sz="3200" dirty="0"/>
              <a:t>-2</a:t>
            </a:r>
            <a:endParaRPr lang="en-US" dirty="0"/>
          </a:p>
        </p:txBody>
      </p:sp>
    </p:spTree>
    <p:extLst>
      <p:ext uri="{BB962C8B-B14F-4D97-AF65-F5344CB8AC3E}">
        <p14:creationId xmlns:p14="http://schemas.microsoft.com/office/powerpoint/2010/main" val="18892633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LE CPG template 3" id="{70C9DEBF-6740-C44A-8FF9-AECF46EBD451}" vid="{91620721-3165-6A43-8103-D728669D0D1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296</TotalTime>
  <Words>893</Words>
  <Application>Microsoft Office PowerPoint</Application>
  <PresentationFormat>Widescreen</PresentationFormat>
  <Paragraphs>119</Paragraphs>
  <Slides>16</Slides>
  <Notes>11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ArialMT</vt:lpstr>
      <vt:lpstr>Calibri</vt:lpstr>
      <vt:lpstr>Office Theme</vt:lpstr>
      <vt:lpstr>Training of Core Trainers CPG Management of  Systemic Lupus Erythematosus</vt:lpstr>
      <vt:lpstr>Learning Objective</vt:lpstr>
      <vt:lpstr>Diagnosis is Based on Clinical and Laboratory Findings</vt:lpstr>
      <vt:lpstr>Diagnosis is Based on Clinical and Laboratory Findings-2</vt:lpstr>
      <vt:lpstr>Diagnosis is Based on Clinical and Laboratory Findings-3</vt:lpstr>
      <vt:lpstr>CLINICAL MANIFESTATIONS</vt:lpstr>
      <vt:lpstr>Clinical Manifestations</vt:lpstr>
      <vt:lpstr>PowerPoint Presentation</vt:lpstr>
      <vt:lpstr>Clinical Manifestations-2</vt:lpstr>
      <vt:lpstr>Clinical Manifestations-3</vt:lpstr>
      <vt:lpstr>Clinical Manifestations-4</vt:lpstr>
      <vt:lpstr>Clinical Manifestations-5</vt:lpstr>
      <vt:lpstr>Clinical Manifestations-6</vt:lpstr>
      <vt:lpstr>Clinical Manifestations-7</vt:lpstr>
      <vt:lpstr>Take Home Message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Tengku Noor Farhana Tengku Khalid</cp:lastModifiedBy>
  <cp:revision>19</cp:revision>
  <dcterms:created xsi:type="dcterms:W3CDTF">2023-11-29T06:59:45Z</dcterms:created>
  <dcterms:modified xsi:type="dcterms:W3CDTF">2024-06-28T07:23:37Z</dcterms:modified>
</cp:coreProperties>
</file>